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Lst>
  <p:sldSz cx="9144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b="def" i="def"/>
      <a:tcStyle>
        <a:tcBdr/>
        <a:fill>
          <a:solidFill>
            <a:srgbClr val="E8ECF4"/>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s>

</file>

<file path=ppt/charts/_rels/chart1.xml.rels><?xml version="1.0" encoding="UTF-8" standalone="yes"?><Relationships xmlns="http://schemas.openxmlformats.org/package/2006/relationships"><Relationship Id="rId1" Type="http://schemas.openxmlformats.org/officeDocument/2006/relationships/package" Target="../embeddings/Microsoft_Excel_Sheet1.xlsx"/></Relationships>

</file>

<file path=ppt/charts/_rels/chart2.xml.rels><?xml version="1.0" encoding="UTF-8" standalone="yes"?><Relationships xmlns="http://schemas.openxmlformats.org/package/2006/relationships"><Relationship Id="rId1" Type="http://schemas.openxmlformats.org/officeDocument/2006/relationships/package" Target="../embeddings/Microsoft_Excel_Sheet2.xlsx"/></Relationships>

</file>

<file path=ppt/charts/_rels/chart3.xml.rels><?xml version="1.0" encoding="UTF-8" standalone="yes"?><Relationships xmlns="http://schemas.openxmlformats.org/package/2006/relationships"><Relationship Id="rId1" Type="http://schemas.openxmlformats.org/officeDocument/2006/relationships/package" Target="../embeddings/Microsoft_Excel_Sheet3.xlsx"/></Relationships>

</file>

<file path=ppt/charts/_rels/chart4.xml.rels><?xml version="1.0" encoding="UTF-8" standalone="yes"?><Relationships xmlns="http://schemas.openxmlformats.org/package/2006/relationships"><Relationship Id="rId1" Type="http://schemas.openxmlformats.org/officeDocument/2006/relationships/package" Target="../embeddings/Microsoft_Excel_Sheet4.xlsx"/></Relationships>

</file>

<file path=ppt/charts/_rels/chart5.xml.rels><?xml version="1.0" encoding="UTF-8" standalone="yes"?><Relationships xmlns="http://schemas.openxmlformats.org/package/2006/relationships"><Relationship Id="rId1" Type="http://schemas.openxmlformats.org/officeDocument/2006/relationships/package" Target="../embeddings/Microsoft_Excel_Sheet5.xlsx"/></Relationships>

</file>

<file path=ppt/charts/chart1.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0780732"/>
          <c:y val="0.0665402"/>
          <c:w val="0.916927"/>
          <c:h val="0.818139"/>
        </c:manualLayout>
      </c:layout>
      <c:barChart>
        <c:barDir val="col"/>
        <c:grouping val="clustered"/>
        <c:varyColors val="0"/>
        <c:ser>
          <c:idx val="0"/>
          <c:order val="0"/>
          <c:tx>
            <c:strRef>
              <c:f>Sheet1!$B$1</c:f>
              <c:strCache>
                <c:ptCount val="1"/>
                <c:pt idx="0">
                  <c:v>MAID/Month</c:v>
                </c:pt>
              </c:strCache>
            </c:strRef>
          </c:tx>
          <c:spPr>
            <a:solidFill>
              <a:schemeClr val="accent1"/>
            </a:solidFill>
            <a:ln w="12700" cap="flat">
              <a:noFill/>
              <a:miter lim="400000"/>
            </a:ln>
            <a:effectLst/>
          </c:spPr>
          <c:invertIfNegative val="0"/>
          <c:dLbls>
            <c:numFmt formatCode="0" sourceLinked="0"/>
            <c:txPr>
              <a:bodyPr/>
              <a:lstStyle/>
              <a:p>
                <a:pPr>
                  <a:defRPr b="0" i="0" strike="noStrike" sz="1800" u="none">
                    <a:solidFill>
                      <a:srgbClr val="000000"/>
                    </a:solidFill>
                    <a:latin typeface="Calibri"/>
                  </a:defRPr>
                </a:pPr>
              </a:p>
            </c:txPr>
            <c:dLblPos val="outEnd"/>
            <c:showLegendKey val="0"/>
            <c:showVal val="0"/>
            <c:showCatName val="0"/>
            <c:showSerName val="0"/>
            <c:showPercent val="0"/>
            <c:showBubbleSize val="0"/>
            <c:showLeaderLines val="0"/>
          </c:dLbls>
          <c:cat>
            <c:strRef>
              <c:f>Sheet1!$A$2:$A$13</c:f>
              <c:strCache>
                <c:ptCount val="12"/>
                <c:pt idx="0">
                  <c:v>1</c:v>
                </c:pt>
                <c:pt idx="1">
                  <c:v>2</c:v>
                </c:pt>
                <c:pt idx="2">
                  <c:v>3</c:v>
                </c:pt>
                <c:pt idx="3">
                  <c:v>4</c:v>
                </c:pt>
                <c:pt idx="4">
                  <c:v>5</c:v>
                </c:pt>
                <c:pt idx="5">
                  <c:v>6</c:v>
                </c:pt>
                <c:pt idx="6">
                  <c:v>7</c:v>
                </c:pt>
                <c:pt idx="7">
                  <c:v>8</c:v>
                </c:pt>
                <c:pt idx="8">
                  <c:v>9</c:v>
                </c:pt>
                <c:pt idx="9">
                  <c:v>10</c:v>
                </c:pt>
                <c:pt idx="10">
                  <c:v>11</c:v>
                </c:pt>
                <c:pt idx="11">
                  <c:v>12</c:v>
                </c:pt>
              </c:strCache>
            </c:strRef>
          </c:cat>
          <c:val>
            <c:numRef>
              <c:f>Sheet1!$B$2:$B$13</c:f>
              <c:numCache>
                <c:ptCount val="12"/>
                <c:pt idx="0">
                  <c:v>5.000000</c:v>
                </c:pt>
                <c:pt idx="1">
                  <c:v>7.000000</c:v>
                </c:pt>
                <c:pt idx="2">
                  <c:v>10.000000</c:v>
                </c:pt>
                <c:pt idx="3">
                  <c:v>18.000000</c:v>
                </c:pt>
                <c:pt idx="4">
                  <c:v>13.000000</c:v>
                </c:pt>
                <c:pt idx="5">
                  <c:v>19.000000</c:v>
                </c:pt>
                <c:pt idx="6">
                  <c:v>21.000000</c:v>
                </c:pt>
                <c:pt idx="7">
                  <c:v>22.000000</c:v>
                </c:pt>
                <c:pt idx="8">
                  <c:v>21.000000</c:v>
                </c:pt>
                <c:pt idx="9">
                  <c:v>23.000000</c:v>
                </c:pt>
                <c:pt idx="10">
                  <c:v>19.000000</c:v>
                </c:pt>
                <c:pt idx="11">
                  <c:v>21.000000</c:v>
                </c:pt>
              </c:numCache>
            </c:numRef>
          </c:val>
        </c:ser>
        <c:gapWidth val="150"/>
        <c:overlap val="0"/>
        <c:axId val="2094734552"/>
        <c:axId val="2094734553"/>
      </c:barChart>
      <c:catAx>
        <c:axId val="2094734552"/>
        <c:scaling>
          <c:orientation val="minMax"/>
        </c:scaling>
        <c:delete val="0"/>
        <c:axPos val="b"/>
        <c:numFmt formatCode="General" sourceLinked="0"/>
        <c:majorTickMark val="out"/>
        <c:minorTickMark val="none"/>
        <c:tickLblPos val="low"/>
        <c:spPr>
          <a:ln w="12700" cap="flat">
            <a:solidFill>
              <a:srgbClr val="888888"/>
            </a:solidFill>
            <a:prstDash val="solid"/>
            <a:round/>
          </a:ln>
        </c:spPr>
        <c:txPr>
          <a:bodyPr rot="0"/>
          <a:lstStyle/>
          <a:p>
            <a:pPr>
              <a:defRPr b="0" i="0" strike="noStrike" sz="1800" u="none">
                <a:solidFill>
                  <a:srgbClr val="000000"/>
                </a:solidFill>
                <a:latin typeface="Calibri"/>
              </a:defRPr>
            </a:pPr>
          </a:p>
        </c:txPr>
        <c:crossAx val="2094734553"/>
        <c:crosses val="autoZero"/>
        <c:auto val="1"/>
        <c:lblAlgn val="ctr"/>
        <c:noMultiLvlLbl val="1"/>
      </c:catAx>
      <c:valAx>
        <c:axId val="2094734553"/>
        <c:scaling>
          <c:orientation val="minMax"/>
        </c:scaling>
        <c:delete val="0"/>
        <c:axPos val="l"/>
        <c:majorGridlines>
          <c:spPr>
            <a:ln w="12700" cap="flat">
              <a:solidFill>
                <a:srgbClr val="888888"/>
              </a:solidFill>
              <a:prstDash val="solid"/>
              <a:round/>
            </a:ln>
          </c:spPr>
        </c:majorGridlines>
        <c:numFmt formatCode="0" sourceLinked="0"/>
        <c:majorTickMark val="out"/>
        <c:minorTickMark val="none"/>
        <c:tickLblPos val="nextTo"/>
        <c:spPr>
          <a:ln w="12700" cap="flat">
            <a:solidFill>
              <a:srgbClr val="888888"/>
            </a:solidFill>
            <a:prstDash val="solid"/>
            <a:round/>
          </a:ln>
        </c:spPr>
        <c:txPr>
          <a:bodyPr rot="0"/>
          <a:lstStyle/>
          <a:p>
            <a:pPr>
              <a:defRPr b="0" i="0" strike="noStrike" sz="1800" u="none">
                <a:solidFill>
                  <a:srgbClr val="000000"/>
                </a:solidFill>
                <a:latin typeface="Calibri"/>
              </a:defRPr>
            </a:pPr>
          </a:p>
        </c:txPr>
        <c:crossAx val="2094734552"/>
        <c:crosses val="autoZero"/>
        <c:crossBetween val="between"/>
        <c:majorUnit val="6"/>
        <c:minorUnit val="3"/>
      </c:valAx>
      <c:spPr>
        <a:noFill/>
        <a:ln w="12700" cap="flat">
          <a:noFill/>
          <a:miter lim="400000"/>
        </a:ln>
        <a:effectLst/>
      </c:spPr>
    </c:plotArea>
    <c:plotVisOnly val="1"/>
    <c:dispBlanksAs val="gap"/>
  </c:chart>
  <c:spPr>
    <a:noFill/>
    <a:ln>
      <a:noFill/>
    </a:ln>
    <a:effectLst/>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1"/>
  <c:roundedCorners val="0"/>
  <c:chart>
    <c:title>
      <c:tx>
        <c:rich>
          <a:bodyPr rot="0"/>
          <a:lstStyle/>
          <a:p>
            <a:pPr>
              <a:defRPr b="1" i="0" strike="noStrike" sz="2160" u="none">
                <a:solidFill>
                  <a:srgbClr val="000000"/>
                </a:solidFill>
                <a:latin typeface="Calibri"/>
              </a:defRPr>
            </a:pPr>
            <a:r>
              <a:rPr b="1" i="0" strike="noStrike" sz="2160" u="none">
                <a:solidFill>
                  <a:srgbClr val="000000"/>
                </a:solidFill>
                <a:latin typeface="Calibri"/>
              </a:rPr>
              <a:t># MAID</a:t>
            </a:r>
          </a:p>
        </c:rich>
      </c:tx>
      <c:layout>
        <c:manualLayout>
          <c:xMode val="edge"/>
          <c:yMode val="edge"/>
          <c:x val="0.359684"/>
          <c:y val="0"/>
          <c:w val="0.107621"/>
          <c:h val="0.135056"/>
        </c:manualLayout>
      </c:layout>
      <c:overlay val="1"/>
      <c:spPr>
        <a:noFill/>
        <a:effectLst/>
      </c:spPr>
    </c:title>
    <c:autoTitleDeleted val="1"/>
    <c:plotArea>
      <c:layout>
        <c:manualLayout>
          <c:layoutTarget val="inner"/>
          <c:xMode val="edge"/>
          <c:yMode val="edge"/>
          <c:x val="0.0599312"/>
          <c:y val="0.135056"/>
          <c:w val="0.764946"/>
          <c:h val="0.75717"/>
        </c:manualLayout>
      </c:layout>
      <c:lineChart>
        <c:grouping val="standard"/>
        <c:varyColors val="0"/>
        <c:ser>
          <c:idx val="0"/>
          <c:order val="0"/>
          <c:tx>
            <c:strRef>
              <c:f>Sheet1!$B$1</c:f>
              <c:strCache>
                <c:ptCount val="1"/>
                <c:pt idx="0">
                  <c:v># MAID</c:v>
                </c:pt>
              </c:strCache>
            </c:strRef>
          </c:tx>
          <c:spPr>
            <a:solidFill>
              <a:schemeClr val="accent1"/>
            </a:solidFill>
            <a:ln w="28575" cap="flat">
              <a:solidFill>
                <a:srgbClr val="4A7EBB"/>
              </a:solidFill>
              <a:prstDash val="solid"/>
              <a:round/>
            </a:ln>
            <a:effectLst/>
          </c:spPr>
          <c:marker>
            <c:symbol val="diamond"/>
            <c:size val="6"/>
            <c:spPr>
              <a:solidFill>
                <a:schemeClr val="accent1"/>
              </a:solidFill>
              <a:ln w="9525" cap="flat">
                <a:solidFill>
                  <a:srgbClr val="4A7EBB"/>
                </a:solidFill>
                <a:prstDash val="solid"/>
                <a:round/>
              </a:ln>
              <a:effectLst/>
            </c:spPr>
          </c:marker>
          <c:dLbls>
            <c:numFmt formatCode="0" sourceLinked="0"/>
            <c:txPr>
              <a:bodyPr/>
              <a:lstStyle/>
              <a:p>
                <a:pPr>
                  <a:defRPr b="0" i="0" strike="noStrike" sz="1800" u="none">
                    <a:solidFill>
                      <a:srgbClr val="000000"/>
                    </a:solidFill>
                    <a:latin typeface="Calibri"/>
                  </a:defRPr>
                </a:pPr>
              </a:p>
            </c:txPr>
            <c:dLblPos val="t"/>
            <c:showLegendKey val="0"/>
            <c:showVal val="0"/>
            <c:showCatName val="0"/>
            <c:showSerName val="0"/>
            <c:showPercent val="0"/>
            <c:showBubbleSize val="0"/>
            <c:showLeaderLines val="0"/>
          </c:dLbls>
          <c:cat>
            <c:strRef>
              <c:f>Sheet1!$A$2:$A$13</c:f>
              <c:strCache>
                <c:ptCount val="12"/>
                <c:pt idx="0">
                  <c:v>0--9</c:v>
                </c:pt>
                <c:pt idx="1">
                  <c:v>10--19</c:v>
                </c:pt>
                <c:pt idx="2">
                  <c:v>20--29</c:v>
                </c:pt>
                <c:pt idx="3">
                  <c:v>30--39</c:v>
                </c:pt>
                <c:pt idx="4">
                  <c:v>40--49</c:v>
                </c:pt>
                <c:pt idx="5">
                  <c:v>50--59</c:v>
                </c:pt>
                <c:pt idx="6">
                  <c:v>60--69</c:v>
                </c:pt>
                <c:pt idx="7">
                  <c:v>70--79</c:v>
                </c:pt>
                <c:pt idx="8">
                  <c:v>80--89</c:v>
                </c:pt>
                <c:pt idx="9">
                  <c:v>90--99</c:v>
                </c:pt>
                <c:pt idx="10">
                  <c:v>100-149</c:v>
                </c:pt>
                <c:pt idx="11">
                  <c:v>150--199</c:v>
                </c:pt>
              </c:strCache>
            </c:strRef>
          </c:cat>
          <c:val>
            <c:numRef>
              <c:f>Sheet1!$B$2:$B$13</c:f>
              <c:numCache>
                <c:ptCount val="12"/>
                <c:pt idx="0">
                  <c:v>53.000000</c:v>
                </c:pt>
                <c:pt idx="1">
                  <c:v>80.000000</c:v>
                </c:pt>
                <c:pt idx="2">
                  <c:v>23.000000</c:v>
                </c:pt>
                <c:pt idx="3">
                  <c:v>17.000000</c:v>
                </c:pt>
                <c:pt idx="4">
                  <c:v>7.000000</c:v>
                </c:pt>
                <c:pt idx="5">
                  <c:v>8.000000</c:v>
                </c:pt>
                <c:pt idx="6">
                  <c:v>5.000000</c:v>
                </c:pt>
                <c:pt idx="7">
                  <c:v>2.000000</c:v>
                </c:pt>
                <c:pt idx="8">
                  <c:v>3.000000</c:v>
                </c:pt>
                <c:pt idx="9">
                  <c:v>3.000000</c:v>
                </c:pt>
                <c:pt idx="10">
                  <c:v>4.000000</c:v>
                </c:pt>
                <c:pt idx="11">
                  <c:v>5.000000</c:v>
                </c:pt>
              </c:numCache>
            </c:numRef>
          </c:val>
          <c:smooth val="0"/>
        </c:ser>
        <c:marker val="1"/>
        <c:axId val="2094734552"/>
        <c:axId val="2094734553"/>
      </c:lineChart>
      <c:catAx>
        <c:axId val="2094734552"/>
        <c:scaling>
          <c:orientation val="minMax"/>
        </c:scaling>
        <c:delete val="0"/>
        <c:axPos val="b"/>
        <c:numFmt formatCode="General" sourceLinked="0"/>
        <c:majorTickMark val="out"/>
        <c:minorTickMark val="none"/>
        <c:tickLblPos val="low"/>
        <c:spPr>
          <a:ln w="12700" cap="flat">
            <a:solidFill>
              <a:srgbClr val="888888"/>
            </a:solidFill>
            <a:prstDash val="solid"/>
            <a:round/>
          </a:ln>
        </c:spPr>
        <c:txPr>
          <a:bodyPr rot="0"/>
          <a:lstStyle/>
          <a:p>
            <a:pPr>
              <a:defRPr b="0" i="0" strike="noStrike" sz="1800" u="none">
                <a:solidFill>
                  <a:srgbClr val="000000"/>
                </a:solidFill>
                <a:latin typeface="Calibri"/>
              </a:defRPr>
            </a:pPr>
          </a:p>
        </c:txPr>
        <c:crossAx val="2094734553"/>
        <c:crosses val="autoZero"/>
        <c:auto val="1"/>
        <c:lblAlgn val="ctr"/>
        <c:noMultiLvlLbl val="1"/>
      </c:catAx>
      <c:valAx>
        <c:axId val="2094734553"/>
        <c:scaling>
          <c:orientation val="minMax"/>
        </c:scaling>
        <c:delete val="0"/>
        <c:axPos val="l"/>
        <c:majorGridlines>
          <c:spPr>
            <a:ln w="12700" cap="flat">
              <a:solidFill>
                <a:srgbClr val="888888"/>
              </a:solidFill>
              <a:prstDash val="solid"/>
              <a:round/>
            </a:ln>
          </c:spPr>
        </c:majorGridlines>
        <c:numFmt formatCode="0" sourceLinked="0"/>
        <c:majorTickMark val="out"/>
        <c:minorTickMark val="none"/>
        <c:tickLblPos val="nextTo"/>
        <c:spPr>
          <a:ln w="12700" cap="flat">
            <a:solidFill>
              <a:srgbClr val="888888"/>
            </a:solidFill>
            <a:prstDash val="solid"/>
            <a:round/>
          </a:ln>
        </c:spPr>
        <c:txPr>
          <a:bodyPr rot="0"/>
          <a:lstStyle/>
          <a:p>
            <a:pPr>
              <a:defRPr b="0" i="0" strike="noStrike" sz="1800" u="none">
                <a:solidFill>
                  <a:srgbClr val="000000"/>
                </a:solidFill>
                <a:latin typeface="Calibri"/>
              </a:defRPr>
            </a:pPr>
          </a:p>
        </c:txPr>
        <c:crossAx val="2094734552"/>
        <c:crosses val="autoZero"/>
        <c:crossBetween val="between"/>
        <c:majorUnit val="20"/>
        <c:minorUnit val="10"/>
      </c:valAx>
      <c:spPr>
        <a:noFill/>
        <a:ln w="12700" cap="flat">
          <a:noFill/>
          <a:miter lim="400000"/>
        </a:ln>
        <a:effectLst/>
      </c:spPr>
    </c:plotArea>
    <c:legend>
      <c:legendPos val="r"/>
      <c:layout>
        <c:manualLayout>
          <c:xMode val="edge"/>
          <c:yMode val="edge"/>
          <c:x val="0.845204"/>
          <c:y val="0.450674"/>
          <c:w val="0.154796"/>
          <c:h val="0.0866562"/>
        </c:manualLayout>
      </c:layout>
      <c:overlay val="1"/>
      <c:spPr>
        <a:noFill/>
        <a:ln w="12700" cap="flat">
          <a:noFill/>
          <a:miter lim="400000"/>
        </a:ln>
        <a:effectLst/>
      </c:spPr>
      <c:txPr>
        <a:bodyPr rot="0"/>
        <a:lstStyle/>
        <a:p>
          <a:pPr>
            <a:defRPr b="0" i="0" strike="noStrike" sz="1800" u="none">
              <a:solidFill>
                <a:srgbClr val="000000"/>
              </a:solidFill>
              <a:latin typeface="Calibri"/>
            </a:defRPr>
          </a:pPr>
        </a:p>
      </c:txPr>
    </c:legend>
    <c:plotVisOnly val="1"/>
    <c:dispBlanksAs val="gap"/>
  </c:chart>
  <c:spPr>
    <a:noFill/>
    <a:ln>
      <a:noFill/>
    </a:ln>
    <a:effectLst/>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0884908"/>
          <c:y val="0.0665402"/>
          <c:w val="0.906509"/>
          <c:h val="0.818139"/>
        </c:manualLayout>
      </c:layout>
      <c:barChart>
        <c:barDir val="col"/>
        <c:grouping val="clustered"/>
        <c:varyColors val="0"/>
        <c:ser>
          <c:idx val="0"/>
          <c:order val="0"/>
          <c:tx>
            <c:strRef>
              <c:f>Sheet1!$B$1</c:f>
              <c:strCache>
                <c:ptCount val="1"/>
                <c:pt idx="0">
                  <c:v>Month</c:v>
                </c:pt>
              </c:strCache>
            </c:strRef>
          </c:tx>
          <c:spPr>
            <a:solidFill>
              <a:schemeClr val="accent1"/>
            </a:solidFill>
            <a:ln w="12700" cap="flat">
              <a:noFill/>
              <a:miter lim="400000"/>
            </a:ln>
            <a:effectLst/>
          </c:spPr>
          <c:invertIfNegative val="0"/>
          <c:dLbls>
            <c:numFmt formatCode="0" sourceLinked="0"/>
            <c:txPr>
              <a:bodyPr/>
              <a:lstStyle/>
              <a:p>
                <a:pPr>
                  <a:defRPr b="0" i="0" strike="noStrike" sz="1800" u="none">
                    <a:solidFill>
                      <a:srgbClr val="000000"/>
                    </a:solidFill>
                    <a:latin typeface="Calibri"/>
                  </a:defRPr>
                </a:pPr>
              </a:p>
            </c:txPr>
            <c:dLblPos val="outEnd"/>
            <c:showLegendKey val="0"/>
            <c:showVal val="0"/>
            <c:showCatName val="0"/>
            <c:showSerName val="0"/>
            <c:showPercent val="0"/>
            <c:showBubbleSize val="0"/>
            <c:showLeaderLines val="0"/>
          </c:dLbls>
          <c:cat>
            <c:strRef>
              <c:f>Sheet1!$A$2:$A$13</c:f>
              <c:strCache>
                <c:ptCount val="12"/>
                <c:pt idx="0">
                  <c:v>1</c:v>
                </c:pt>
                <c:pt idx="1">
                  <c:v>2</c:v>
                </c:pt>
                <c:pt idx="2">
                  <c:v>3</c:v>
                </c:pt>
                <c:pt idx="3">
                  <c:v>4</c:v>
                </c:pt>
                <c:pt idx="4">
                  <c:v>5</c:v>
                </c:pt>
                <c:pt idx="5">
                  <c:v>6</c:v>
                </c:pt>
                <c:pt idx="6">
                  <c:v>7</c:v>
                </c:pt>
                <c:pt idx="7">
                  <c:v>8</c:v>
                </c:pt>
                <c:pt idx="8">
                  <c:v>9</c:v>
                </c:pt>
                <c:pt idx="9">
                  <c:v>10</c:v>
                </c:pt>
                <c:pt idx="10">
                  <c:v>11</c:v>
                </c:pt>
                <c:pt idx="11">
                  <c:v>12</c:v>
                </c:pt>
              </c:strCache>
            </c:strRef>
          </c:cat>
          <c:val>
            <c:numRef>
              <c:f>Sheet1!$B$2:$B$13</c:f>
              <c:numCache>
                <c:ptCount val="12"/>
                <c:pt idx="0">
                  <c:v>100.000000</c:v>
                </c:pt>
                <c:pt idx="1">
                  <c:v>71.000000</c:v>
                </c:pt>
                <c:pt idx="2">
                  <c:v>30.000000</c:v>
                </c:pt>
                <c:pt idx="3">
                  <c:v>50.000000</c:v>
                </c:pt>
                <c:pt idx="4">
                  <c:v>77.000000</c:v>
                </c:pt>
                <c:pt idx="5">
                  <c:v>68.000000</c:v>
                </c:pt>
                <c:pt idx="6">
                  <c:v>43.000000</c:v>
                </c:pt>
                <c:pt idx="7">
                  <c:v>59.000000</c:v>
                </c:pt>
                <c:pt idx="8">
                  <c:v>33.000000</c:v>
                </c:pt>
                <c:pt idx="9">
                  <c:v>56.000000</c:v>
                </c:pt>
                <c:pt idx="10">
                  <c:v>53.000000</c:v>
                </c:pt>
                <c:pt idx="11">
                  <c:v>71.000000</c:v>
                </c:pt>
              </c:numCache>
            </c:numRef>
          </c:val>
        </c:ser>
        <c:gapWidth val="150"/>
        <c:overlap val="0"/>
        <c:axId val="2094734552"/>
        <c:axId val="2094734553"/>
      </c:barChart>
      <c:catAx>
        <c:axId val="2094734552"/>
        <c:scaling>
          <c:orientation val="minMax"/>
        </c:scaling>
        <c:delete val="0"/>
        <c:axPos val="b"/>
        <c:numFmt formatCode="General" sourceLinked="0"/>
        <c:majorTickMark val="out"/>
        <c:minorTickMark val="none"/>
        <c:tickLblPos val="low"/>
        <c:spPr>
          <a:ln w="12700" cap="flat">
            <a:solidFill>
              <a:srgbClr val="888888"/>
            </a:solidFill>
            <a:prstDash val="solid"/>
            <a:round/>
          </a:ln>
        </c:spPr>
        <c:txPr>
          <a:bodyPr rot="0"/>
          <a:lstStyle/>
          <a:p>
            <a:pPr>
              <a:defRPr b="0" i="0" strike="noStrike" sz="1800" u="none">
                <a:solidFill>
                  <a:srgbClr val="000000"/>
                </a:solidFill>
                <a:latin typeface="Calibri"/>
              </a:defRPr>
            </a:pPr>
          </a:p>
        </c:txPr>
        <c:crossAx val="2094734553"/>
        <c:crosses val="autoZero"/>
        <c:auto val="1"/>
        <c:lblAlgn val="ctr"/>
        <c:noMultiLvlLbl val="1"/>
      </c:catAx>
      <c:valAx>
        <c:axId val="2094734553"/>
        <c:scaling>
          <c:orientation val="minMax"/>
        </c:scaling>
        <c:delete val="0"/>
        <c:axPos val="l"/>
        <c:majorGridlines>
          <c:spPr>
            <a:ln w="12700" cap="flat">
              <a:solidFill>
                <a:srgbClr val="888888"/>
              </a:solidFill>
              <a:prstDash val="solid"/>
              <a:round/>
            </a:ln>
          </c:spPr>
        </c:majorGridlines>
        <c:numFmt formatCode="0" sourceLinked="0"/>
        <c:majorTickMark val="out"/>
        <c:minorTickMark val="none"/>
        <c:tickLblPos val="nextTo"/>
        <c:spPr>
          <a:ln w="12700" cap="flat">
            <a:solidFill>
              <a:srgbClr val="888888"/>
            </a:solidFill>
            <a:prstDash val="solid"/>
            <a:round/>
          </a:ln>
        </c:spPr>
        <c:txPr>
          <a:bodyPr rot="0"/>
          <a:lstStyle/>
          <a:p>
            <a:pPr>
              <a:defRPr b="0" i="0" strike="noStrike" sz="1800" u="none">
                <a:solidFill>
                  <a:srgbClr val="000000"/>
                </a:solidFill>
                <a:latin typeface="Calibri"/>
              </a:defRPr>
            </a:pPr>
          </a:p>
        </c:txPr>
        <c:crossAx val="2094734552"/>
        <c:crosses val="autoZero"/>
        <c:crossBetween val="between"/>
        <c:majorUnit val="25"/>
        <c:minorUnit val="12.5"/>
      </c:valAx>
      <c:spPr>
        <a:noFill/>
        <a:ln w="12700" cap="flat">
          <a:noFill/>
          <a:miter lim="400000"/>
        </a:ln>
        <a:effectLst/>
      </c:spPr>
    </c:plotArea>
    <c:plotVisOnly val="1"/>
    <c:dispBlanksAs val="gap"/>
  </c:chart>
  <c:spPr>
    <a:noFill/>
    <a:ln>
      <a:noFill/>
    </a:ln>
    <a:effectLst/>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0870971"/>
          <c:y val="0.0665402"/>
          <c:w val="0.907554"/>
          <c:h val="0.818139"/>
        </c:manualLayout>
      </c:layout>
      <c:barChart>
        <c:barDir val="col"/>
        <c:grouping val="clustered"/>
        <c:varyColors val="0"/>
        <c:ser>
          <c:idx val="0"/>
          <c:order val="0"/>
          <c:tx>
            <c:strRef>
              <c:f>Sheet1!$B$1</c:f>
              <c:strCache>
                <c:ptCount val="1"/>
                <c:pt idx="0">
                  <c:v>Place</c:v>
                </c:pt>
              </c:strCache>
            </c:strRef>
          </c:tx>
          <c:spPr>
            <a:solidFill>
              <a:schemeClr val="accent1"/>
            </a:solidFill>
            <a:ln w="12700" cap="flat">
              <a:noFill/>
              <a:miter lim="400000"/>
            </a:ln>
            <a:effectLst/>
          </c:spPr>
          <c:invertIfNegative val="0"/>
          <c:dLbls>
            <c:numFmt formatCode="0" sourceLinked="0"/>
            <c:txPr>
              <a:bodyPr/>
              <a:lstStyle/>
              <a:p>
                <a:pPr>
                  <a:defRPr b="0" i="0" strike="noStrike" sz="1800" u="none">
                    <a:solidFill>
                      <a:srgbClr val="000000"/>
                    </a:solidFill>
                    <a:latin typeface="Calibri"/>
                  </a:defRPr>
                </a:pPr>
              </a:p>
            </c:txPr>
            <c:dLblPos val="outEnd"/>
            <c:showLegendKey val="0"/>
            <c:showVal val="0"/>
            <c:showCatName val="0"/>
            <c:showSerName val="0"/>
            <c:showPercent val="0"/>
            <c:showBubbleSize val="0"/>
            <c:showLeaderLines val="0"/>
          </c:dLbls>
          <c:cat>
            <c:strRef>
              <c:f>Sheet1!$A$2:$A$5</c:f>
              <c:strCache>
                <c:ptCount val="4"/>
                <c:pt idx="0">
                  <c:v>Home</c:v>
                </c:pt>
                <c:pt idx="1">
                  <c:v>Hospital</c:v>
                </c:pt>
                <c:pt idx="2">
                  <c:v>Hospice</c:v>
                </c:pt>
                <c:pt idx="3">
                  <c:v>Residential care</c:v>
                </c:pt>
              </c:strCache>
            </c:strRef>
          </c:cat>
          <c:val>
            <c:numRef>
              <c:f>Sheet1!$B$2:$B$5</c:f>
              <c:numCache>
                <c:ptCount val="4"/>
                <c:pt idx="0">
                  <c:v>117.000000</c:v>
                </c:pt>
                <c:pt idx="1">
                  <c:v>52.000000</c:v>
                </c:pt>
                <c:pt idx="2">
                  <c:v>29.000000</c:v>
                </c:pt>
                <c:pt idx="3">
                  <c:v>12.000000</c:v>
                </c:pt>
              </c:numCache>
            </c:numRef>
          </c:val>
        </c:ser>
        <c:gapWidth val="150"/>
        <c:overlap val="0"/>
        <c:axId val="2094734552"/>
        <c:axId val="2094734553"/>
      </c:barChart>
      <c:catAx>
        <c:axId val="2094734552"/>
        <c:scaling>
          <c:orientation val="minMax"/>
        </c:scaling>
        <c:delete val="0"/>
        <c:axPos val="b"/>
        <c:numFmt formatCode="General" sourceLinked="0"/>
        <c:majorTickMark val="out"/>
        <c:minorTickMark val="none"/>
        <c:tickLblPos val="low"/>
        <c:spPr>
          <a:ln w="12700" cap="flat">
            <a:solidFill>
              <a:srgbClr val="888888"/>
            </a:solidFill>
            <a:prstDash val="solid"/>
            <a:round/>
          </a:ln>
        </c:spPr>
        <c:txPr>
          <a:bodyPr rot="0"/>
          <a:lstStyle/>
          <a:p>
            <a:pPr>
              <a:defRPr b="0" i="0" strike="noStrike" sz="1800" u="none">
                <a:solidFill>
                  <a:srgbClr val="000000"/>
                </a:solidFill>
                <a:latin typeface="Calibri"/>
              </a:defRPr>
            </a:pPr>
          </a:p>
        </c:txPr>
        <c:crossAx val="2094734553"/>
        <c:crosses val="autoZero"/>
        <c:auto val="1"/>
        <c:lblAlgn val="ctr"/>
        <c:noMultiLvlLbl val="1"/>
      </c:catAx>
      <c:valAx>
        <c:axId val="2094734553"/>
        <c:scaling>
          <c:orientation val="minMax"/>
        </c:scaling>
        <c:delete val="0"/>
        <c:axPos val="l"/>
        <c:majorGridlines>
          <c:spPr>
            <a:ln w="12700" cap="flat">
              <a:solidFill>
                <a:srgbClr val="888888"/>
              </a:solidFill>
              <a:prstDash val="solid"/>
              <a:round/>
            </a:ln>
          </c:spPr>
        </c:majorGridlines>
        <c:numFmt formatCode="0" sourceLinked="0"/>
        <c:majorTickMark val="out"/>
        <c:minorTickMark val="none"/>
        <c:tickLblPos val="nextTo"/>
        <c:spPr>
          <a:ln w="12700" cap="flat">
            <a:solidFill>
              <a:srgbClr val="888888"/>
            </a:solidFill>
            <a:prstDash val="solid"/>
            <a:round/>
          </a:ln>
        </c:spPr>
        <c:txPr>
          <a:bodyPr rot="0"/>
          <a:lstStyle/>
          <a:p>
            <a:pPr>
              <a:defRPr b="0" i="0" strike="noStrike" sz="1800" u="none">
                <a:solidFill>
                  <a:srgbClr val="000000"/>
                </a:solidFill>
                <a:latin typeface="Calibri"/>
              </a:defRPr>
            </a:pPr>
          </a:p>
        </c:txPr>
        <c:crossAx val="2094734552"/>
        <c:crosses val="autoZero"/>
        <c:crossBetween val="between"/>
        <c:majorUnit val="30"/>
        <c:minorUnit val="15"/>
      </c:valAx>
      <c:spPr>
        <a:noFill/>
        <a:ln w="12700" cap="flat">
          <a:noFill/>
          <a:miter lim="400000"/>
        </a:ln>
        <a:effectLst/>
      </c:spPr>
    </c:plotArea>
    <c:plotVisOnly val="1"/>
    <c:dispBlanksAs val="gap"/>
  </c:chart>
  <c:spPr>
    <a:noFill/>
    <a:ln>
      <a:noFill/>
    </a:ln>
    <a:effectLst/>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0747098"/>
          <c:y val="0.0593849"/>
          <c:w val="0.696947"/>
          <c:h val="0.836351"/>
        </c:manualLayout>
      </c:layout>
      <c:lineChart>
        <c:grouping val="standard"/>
        <c:varyColors val="0"/>
        <c:ser>
          <c:idx val="0"/>
          <c:order val="0"/>
          <c:tx>
            <c:strRef>
              <c:f>Sheet1!$B$1</c:f>
              <c:strCache>
                <c:ptCount val="1"/>
                <c:pt idx="0">
                  <c:v>Prescribers</c:v>
                </c:pt>
              </c:strCache>
            </c:strRef>
          </c:tx>
          <c:spPr>
            <a:solidFill>
              <a:schemeClr val="accent1"/>
            </a:solidFill>
            <a:ln w="28575" cap="flat">
              <a:solidFill>
                <a:srgbClr val="4A7EBB"/>
              </a:solidFill>
              <a:prstDash val="solid"/>
              <a:round/>
            </a:ln>
            <a:effectLst/>
          </c:spPr>
          <c:marker>
            <c:symbol val="diamond"/>
            <c:size val="6"/>
            <c:spPr>
              <a:solidFill>
                <a:schemeClr val="accent1"/>
              </a:solidFill>
              <a:ln w="9525" cap="flat">
                <a:solidFill>
                  <a:srgbClr val="4A7EBB"/>
                </a:solidFill>
                <a:prstDash val="solid"/>
                <a:round/>
              </a:ln>
              <a:effectLst/>
            </c:spPr>
          </c:marker>
          <c:dLbls>
            <c:numFmt formatCode="0" sourceLinked="0"/>
            <c:txPr>
              <a:bodyPr/>
              <a:lstStyle/>
              <a:p>
                <a:pPr>
                  <a:defRPr b="0" i="0" strike="noStrike" sz="1800" u="none">
                    <a:solidFill>
                      <a:srgbClr val="000000"/>
                    </a:solidFill>
                    <a:latin typeface="Calibri"/>
                  </a:defRPr>
                </a:pPr>
              </a:p>
            </c:txPr>
            <c:dLblPos val="t"/>
            <c:showLegendKey val="0"/>
            <c:showVal val="0"/>
            <c:showCatName val="0"/>
            <c:showSerName val="0"/>
            <c:showPercent val="0"/>
            <c:showBubbleSize val="0"/>
            <c:showLeaderLines val="0"/>
          </c:dLbls>
          <c:cat>
            <c:strRef>
              <c:f>Sheet1!$A$2:$A$13</c:f>
              <c:strCache>
                <c:ptCount val="12"/>
                <c:pt idx="0">
                  <c:v>1</c:v>
                </c:pt>
                <c:pt idx="1">
                  <c:v>2</c:v>
                </c:pt>
                <c:pt idx="2">
                  <c:v>3</c:v>
                </c:pt>
                <c:pt idx="3">
                  <c:v>4</c:v>
                </c:pt>
                <c:pt idx="4">
                  <c:v>5</c:v>
                </c:pt>
                <c:pt idx="5">
                  <c:v>6</c:v>
                </c:pt>
                <c:pt idx="6">
                  <c:v>7</c:v>
                </c:pt>
                <c:pt idx="7">
                  <c:v>8</c:v>
                </c:pt>
                <c:pt idx="8">
                  <c:v>9</c:v>
                </c:pt>
                <c:pt idx="9">
                  <c:v>10</c:v>
                </c:pt>
                <c:pt idx="10">
                  <c:v>11</c:v>
                </c:pt>
                <c:pt idx="11">
                  <c:v>12</c:v>
                </c:pt>
              </c:strCache>
            </c:strRef>
          </c:cat>
          <c:val>
            <c:numRef>
              <c:f>Sheet1!$B$2:$B$13</c:f>
              <c:numCache>
                <c:ptCount val="12"/>
                <c:pt idx="0">
                  <c:v>5.000000</c:v>
                </c:pt>
                <c:pt idx="1">
                  <c:v>6.000000</c:v>
                </c:pt>
                <c:pt idx="2">
                  <c:v>6.000000</c:v>
                </c:pt>
                <c:pt idx="3">
                  <c:v>6.000000</c:v>
                </c:pt>
                <c:pt idx="4">
                  <c:v>7.000000</c:v>
                </c:pt>
                <c:pt idx="5">
                  <c:v>8.000000</c:v>
                </c:pt>
                <c:pt idx="6">
                  <c:v>9.000000</c:v>
                </c:pt>
                <c:pt idx="7">
                  <c:v>10.000000</c:v>
                </c:pt>
                <c:pt idx="8">
                  <c:v>11.000000</c:v>
                </c:pt>
                <c:pt idx="9">
                  <c:v>12.000000</c:v>
                </c:pt>
                <c:pt idx="10">
                  <c:v>12.000000</c:v>
                </c:pt>
                <c:pt idx="11">
                  <c:v>14.000000</c:v>
                </c:pt>
              </c:numCache>
            </c:numRef>
          </c:val>
          <c:smooth val="0"/>
        </c:ser>
        <c:ser>
          <c:idx val="1"/>
          <c:order val="1"/>
          <c:tx>
            <c:strRef>
              <c:f>Sheet1!$C$1</c:f>
              <c:strCache>
                <c:ptCount val="1"/>
                <c:pt idx="0">
                  <c:v>Assessors</c:v>
                </c:pt>
              </c:strCache>
            </c:strRef>
          </c:tx>
          <c:spPr>
            <a:solidFill>
              <a:schemeClr val="accent2"/>
            </a:solidFill>
            <a:ln w="28575" cap="flat">
              <a:solidFill>
                <a:srgbClr val="BE4B48"/>
              </a:solidFill>
              <a:prstDash val="solid"/>
              <a:round/>
            </a:ln>
            <a:effectLst/>
          </c:spPr>
          <c:marker>
            <c:symbol val="square"/>
            <c:size val="6"/>
            <c:spPr>
              <a:solidFill>
                <a:schemeClr val="accent2"/>
              </a:solidFill>
              <a:ln w="9525" cap="flat">
                <a:solidFill>
                  <a:srgbClr val="BE4B48"/>
                </a:solidFill>
                <a:prstDash val="solid"/>
                <a:round/>
              </a:ln>
              <a:effectLst/>
            </c:spPr>
          </c:marker>
          <c:dLbls>
            <c:numFmt formatCode="0" sourceLinked="0"/>
            <c:txPr>
              <a:bodyPr/>
              <a:lstStyle/>
              <a:p>
                <a:pPr>
                  <a:defRPr b="0" i="0" strike="noStrike" sz="1800" u="none">
                    <a:solidFill>
                      <a:srgbClr val="000000"/>
                    </a:solidFill>
                    <a:latin typeface="Calibri"/>
                  </a:defRPr>
                </a:pPr>
              </a:p>
            </c:txPr>
            <c:dLblPos val="t"/>
            <c:showLegendKey val="0"/>
            <c:showVal val="0"/>
            <c:showCatName val="0"/>
            <c:showSerName val="0"/>
            <c:showPercent val="0"/>
            <c:showBubbleSize val="0"/>
            <c:showLeaderLines val="0"/>
          </c:dLbls>
          <c:cat>
            <c:strRef>
              <c:f>Sheet1!$A$2:$A$13</c:f>
              <c:strCache>
                <c:ptCount val="12"/>
                <c:pt idx="0">
                  <c:v>1</c:v>
                </c:pt>
                <c:pt idx="1">
                  <c:v>2</c:v>
                </c:pt>
                <c:pt idx="2">
                  <c:v>3</c:v>
                </c:pt>
                <c:pt idx="3">
                  <c:v>4</c:v>
                </c:pt>
                <c:pt idx="4">
                  <c:v>5</c:v>
                </c:pt>
                <c:pt idx="5">
                  <c:v>6</c:v>
                </c:pt>
                <c:pt idx="6">
                  <c:v>7</c:v>
                </c:pt>
                <c:pt idx="7">
                  <c:v>8</c:v>
                </c:pt>
                <c:pt idx="8">
                  <c:v>9</c:v>
                </c:pt>
                <c:pt idx="9">
                  <c:v>10</c:v>
                </c:pt>
                <c:pt idx="10">
                  <c:v>11</c:v>
                </c:pt>
                <c:pt idx="11">
                  <c:v>12</c:v>
                </c:pt>
              </c:strCache>
            </c:strRef>
          </c:cat>
          <c:val>
            <c:numRef>
              <c:f>Sheet1!$C$2:$C$13</c:f>
              <c:numCache>
                <c:ptCount val="12"/>
                <c:pt idx="0">
                  <c:v>5.000000</c:v>
                </c:pt>
                <c:pt idx="1">
                  <c:v>10.000000</c:v>
                </c:pt>
                <c:pt idx="2">
                  <c:v>20.000000</c:v>
                </c:pt>
                <c:pt idx="3">
                  <c:v>32.000000</c:v>
                </c:pt>
                <c:pt idx="4">
                  <c:v>43.000000</c:v>
                </c:pt>
                <c:pt idx="5">
                  <c:v>56.000000</c:v>
                </c:pt>
                <c:pt idx="6">
                  <c:v>71.000000</c:v>
                </c:pt>
                <c:pt idx="7">
                  <c:v>86.000000</c:v>
                </c:pt>
                <c:pt idx="8">
                  <c:v>105.000000</c:v>
                </c:pt>
                <c:pt idx="9">
                  <c:v>125.000000</c:v>
                </c:pt>
                <c:pt idx="10">
                  <c:v>144.000000</c:v>
                </c:pt>
                <c:pt idx="11">
                  <c:v>155.000000</c:v>
                </c:pt>
              </c:numCache>
            </c:numRef>
          </c:val>
          <c:smooth val="0"/>
        </c:ser>
        <c:marker val="1"/>
        <c:axId val="2094734552"/>
        <c:axId val="2094734553"/>
      </c:lineChart>
      <c:catAx>
        <c:axId val="2094734552"/>
        <c:scaling>
          <c:orientation val="minMax"/>
        </c:scaling>
        <c:delete val="0"/>
        <c:axPos val="b"/>
        <c:numFmt formatCode="General" sourceLinked="0"/>
        <c:majorTickMark val="out"/>
        <c:minorTickMark val="none"/>
        <c:tickLblPos val="low"/>
        <c:spPr>
          <a:ln w="12700" cap="flat">
            <a:solidFill>
              <a:srgbClr val="888888"/>
            </a:solidFill>
            <a:prstDash val="solid"/>
            <a:round/>
          </a:ln>
        </c:spPr>
        <c:txPr>
          <a:bodyPr rot="0"/>
          <a:lstStyle/>
          <a:p>
            <a:pPr>
              <a:defRPr b="0" i="0" strike="noStrike" sz="1800" u="none">
                <a:solidFill>
                  <a:srgbClr val="000000"/>
                </a:solidFill>
                <a:latin typeface="Calibri"/>
              </a:defRPr>
            </a:pPr>
          </a:p>
        </c:txPr>
        <c:crossAx val="2094734553"/>
        <c:crosses val="autoZero"/>
        <c:auto val="1"/>
        <c:lblAlgn val="ctr"/>
        <c:noMultiLvlLbl val="1"/>
      </c:catAx>
      <c:valAx>
        <c:axId val="2094734553"/>
        <c:scaling>
          <c:orientation val="minMax"/>
        </c:scaling>
        <c:delete val="0"/>
        <c:axPos val="l"/>
        <c:majorGridlines>
          <c:spPr>
            <a:ln w="12700" cap="flat">
              <a:solidFill>
                <a:srgbClr val="888888"/>
              </a:solidFill>
              <a:prstDash val="solid"/>
              <a:round/>
            </a:ln>
          </c:spPr>
        </c:majorGridlines>
        <c:numFmt formatCode="0" sourceLinked="0"/>
        <c:majorTickMark val="out"/>
        <c:minorTickMark val="none"/>
        <c:tickLblPos val="nextTo"/>
        <c:spPr>
          <a:ln w="12700" cap="flat">
            <a:solidFill>
              <a:srgbClr val="888888"/>
            </a:solidFill>
            <a:prstDash val="solid"/>
            <a:round/>
          </a:ln>
        </c:spPr>
        <c:txPr>
          <a:bodyPr rot="0"/>
          <a:lstStyle/>
          <a:p>
            <a:pPr>
              <a:defRPr b="0" i="0" strike="noStrike" sz="1800" u="none">
                <a:solidFill>
                  <a:srgbClr val="000000"/>
                </a:solidFill>
                <a:latin typeface="Calibri"/>
              </a:defRPr>
            </a:pPr>
          </a:p>
        </c:txPr>
        <c:crossAx val="2094734552"/>
        <c:crosses val="autoZero"/>
        <c:crossBetween val="between"/>
        <c:majorUnit val="40"/>
        <c:minorUnit val="20"/>
      </c:valAx>
      <c:spPr>
        <a:noFill/>
        <a:ln w="12700" cap="flat">
          <a:noFill/>
          <a:miter lim="400000"/>
        </a:ln>
        <a:effectLst/>
      </c:spPr>
    </c:plotArea>
    <c:legend>
      <c:legendPos val="r"/>
      <c:layout>
        <c:manualLayout>
          <c:xMode val="edge"/>
          <c:yMode val="edge"/>
          <c:x val="0.791989"/>
          <c:y val="0.439007"/>
          <c:w val="0.208011"/>
          <c:h val="0.14377"/>
        </c:manualLayout>
      </c:layout>
      <c:overlay val="1"/>
      <c:spPr>
        <a:noFill/>
        <a:ln w="12700" cap="flat">
          <a:noFill/>
          <a:miter lim="400000"/>
        </a:ln>
        <a:effectLst/>
      </c:spPr>
      <c:txPr>
        <a:bodyPr rot="0"/>
        <a:lstStyle/>
        <a:p>
          <a:pPr>
            <a:defRPr b="0" i="0" strike="noStrike" sz="1800" u="none">
              <a:solidFill>
                <a:srgbClr val="000000"/>
              </a:solidFill>
              <a:latin typeface="Calibri"/>
            </a:defRPr>
          </a:pPr>
        </a:p>
      </c:txPr>
    </c:legend>
    <c:plotVisOnly val="1"/>
    <c:dispBlanksAs val="gap"/>
  </c:chart>
  <c:spPr>
    <a:noFill/>
    <a:ln>
      <a:noFill/>
    </a:ln>
    <a:effectLst/>
  </c:spPr>
  <c:externalData r:id="rId1">
    <c:autoUpdate val="0"/>
  </c:externalData>
</c:chartSpace>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Shape 147"/>
          <p:cNvSpPr/>
          <p:nvPr>
            <p:ph type="sldImg"/>
          </p:nvPr>
        </p:nvSpPr>
        <p:spPr>
          <a:xfrm>
            <a:off x="1143000" y="685800"/>
            <a:ext cx="4572000" cy="3429000"/>
          </a:xfrm>
          <a:prstGeom prst="rect">
            <a:avLst/>
          </a:prstGeom>
        </p:spPr>
        <p:txBody>
          <a:bodyPr/>
          <a:lstStyle/>
          <a:p>
            <a:pPr/>
          </a:p>
        </p:txBody>
      </p:sp>
      <p:sp>
        <p:nvSpPr>
          <p:cNvPr id="148" name="Shape 148"/>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itle Slide">
    <p:spTree>
      <p:nvGrpSpPr>
        <p:cNvPr id="1" name=""/>
        <p:cNvGrpSpPr/>
        <p:nvPr/>
      </p:nvGrpSpPr>
      <p:grpSpPr>
        <a:xfrm>
          <a:off x="0" y="0"/>
          <a:ext cx="0" cy="0"/>
          <a:chOff x="0" y="0"/>
          <a:chExt cx="0" cy="0"/>
        </a:xfrm>
      </p:grpSpPr>
      <p:sp>
        <p:nvSpPr>
          <p:cNvPr id="11" name="Title Text"/>
          <p:cNvSpPr txBox="1"/>
          <p:nvPr>
            <p:ph type="title"/>
          </p:nvPr>
        </p:nvSpPr>
        <p:spPr>
          <a:xfrm>
            <a:off x="685800" y="2130425"/>
            <a:ext cx="7772400" cy="1470025"/>
          </a:xfrm>
          <a:prstGeom prst="rect">
            <a:avLst/>
          </a:prstGeom>
        </p:spPr>
        <p:txBody>
          <a:bodyPr/>
          <a:lstStyle/>
          <a:p>
            <a:pPr/>
            <a:r>
              <a:t>Title Text</a:t>
            </a:r>
          </a:p>
        </p:txBody>
      </p:sp>
      <p:sp>
        <p:nvSpPr>
          <p:cNvPr id="12" name="Body Level One…"/>
          <p:cNvSpPr txBox="1"/>
          <p:nvPr>
            <p:ph type="body" sz="quarter" idx="1"/>
          </p:nvPr>
        </p:nvSpPr>
        <p:spPr>
          <a:xfrm>
            <a:off x="1371600" y="3886200"/>
            <a:ext cx="6400800" cy="1752600"/>
          </a:xfrm>
          <a:prstGeom prst="rect">
            <a:avLst/>
          </a:prstGeom>
        </p:spPr>
        <p:txBody>
          <a:bodyPr/>
          <a:lstStyle>
            <a:lvl1pPr marL="0" indent="0" algn="ctr">
              <a:buSzTx/>
              <a:buFontTx/>
              <a:buNone/>
              <a:defRPr>
                <a:solidFill>
                  <a:srgbClr val="888888"/>
                </a:solidFill>
              </a:defRPr>
            </a:lvl1pPr>
            <a:lvl2pPr marL="0" indent="457200" algn="ctr">
              <a:buSzTx/>
              <a:buFontTx/>
              <a:buNone/>
              <a:defRPr>
                <a:solidFill>
                  <a:srgbClr val="888888"/>
                </a:solidFill>
              </a:defRPr>
            </a:lvl2pPr>
            <a:lvl3pPr marL="0" indent="914400" algn="ctr">
              <a:buSzTx/>
              <a:buFontTx/>
              <a:buNone/>
              <a:defRPr>
                <a:solidFill>
                  <a:srgbClr val="888888"/>
                </a:solidFill>
              </a:defRPr>
            </a:lvl3pPr>
            <a:lvl4pPr marL="0" indent="1371600" algn="ctr">
              <a:buSzTx/>
              <a:buFontTx/>
              <a:buNone/>
              <a:defRPr>
                <a:solidFill>
                  <a:srgbClr val="888888"/>
                </a:solidFill>
              </a:defRPr>
            </a:lvl4pPr>
            <a:lvl5pPr marL="0" indent="1828800" algn="ctr">
              <a:buSzTx/>
              <a:buFontTx/>
              <a:buNone/>
              <a:defRPr>
                <a:solidFill>
                  <a:srgbClr val="888888"/>
                </a:solidFill>
              </a:defRPr>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Title and Vertical Text">
    <p:spTree>
      <p:nvGrpSpPr>
        <p:cNvPr id="1" name=""/>
        <p:cNvGrpSpPr/>
        <p:nvPr/>
      </p:nvGrpSpPr>
      <p:grpSpPr>
        <a:xfrm>
          <a:off x="0" y="0"/>
          <a:ext cx="0" cy="0"/>
          <a:chOff x="0" y="0"/>
          <a:chExt cx="0" cy="0"/>
        </a:xfrm>
      </p:grpSpPr>
      <p:sp>
        <p:nvSpPr>
          <p:cNvPr id="92" name="Title Text"/>
          <p:cNvSpPr txBox="1"/>
          <p:nvPr>
            <p:ph type="title"/>
          </p:nvPr>
        </p:nvSpPr>
        <p:spPr>
          <a:prstGeom prst="rect">
            <a:avLst/>
          </a:prstGeom>
        </p:spPr>
        <p:txBody>
          <a:bodyPr/>
          <a:lstStyle/>
          <a:p>
            <a:pPr/>
            <a:r>
              <a:t>Title Text</a:t>
            </a:r>
          </a:p>
        </p:txBody>
      </p:sp>
      <p:sp>
        <p:nvSpPr>
          <p:cNvPr id="93"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9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Vertical Title and Text">
    <p:spTree>
      <p:nvGrpSpPr>
        <p:cNvPr id="1" name=""/>
        <p:cNvGrpSpPr/>
        <p:nvPr/>
      </p:nvGrpSpPr>
      <p:grpSpPr>
        <a:xfrm>
          <a:off x="0" y="0"/>
          <a:ext cx="0" cy="0"/>
          <a:chOff x="0" y="0"/>
          <a:chExt cx="0" cy="0"/>
        </a:xfrm>
      </p:grpSpPr>
      <p:sp>
        <p:nvSpPr>
          <p:cNvPr id="101" name="Title Text"/>
          <p:cNvSpPr txBox="1"/>
          <p:nvPr>
            <p:ph type="title"/>
          </p:nvPr>
        </p:nvSpPr>
        <p:spPr>
          <a:xfrm>
            <a:off x="6629400" y="274638"/>
            <a:ext cx="2057400" cy="5851526"/>
          </a:xfrm>
          <a:prstGeom prst="rect">
            <a:avLst/>
          </a:prstGeom>
        </p:spPr>
        <p:txBody>
          <a:bodyPr/>
          <a:lstStyle/>
          <a:p>
            <a:pPr/>
            <a:r>
              <a:t>Title Text</a:t>
            </a:r>
          </a:p>
        </p:txBody>
      </p:sp>
      <p:sp>
        <p:nvSpPr>
          <p:cNvPr id="102" name="Body Level One…"/>
          <p:cNvSpPr txBox="1"/>
          <p:nvPr>
            <p:ph type="body" idx="1"/>
          </p:nvPr>
        </p:nvSpPr>
        <p:spPr>
          <a:xfrm>
            <a:off x="457200" y="274638"/>
            <a:ext cx="6019800" cy="5851526"/>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0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110" name="Image"/>
          <p:cNvSpPr/>
          <p:nvPr>
            <p:ph type="pic" sz="half" idx="13"/>
          </p:nvPr>
        </p:nvSpPr>
        <p:spPr>
          <a:xfrm>
            <a:off x="4723804" y="1830585"/>
            <a:ext cx="3750470" cy="4420197"/>
          </a:xfrm>
          <a:prstGeom prst="rect">
            <a:avLst/>
          </a:prstGeom>
        </p:spPr>
        <p:txBody>
          <a:bodyPr lIns="91439" rIns="91439">
            <a:noAutofit/>
          </a:bodyPr>
          <a:lstStyle/>
          <a:p>
            <a:pPr/>
          </a:p>
        </p:txBody>
      </p:sp>
      <p:sp>
        <p:nvSpPr>
          <p:cNvPr id="111" name="Title Text"/>
          <p:cNvSpPr txBox="1"/>
          <p:nvPr>
            <p:ph type="title"/>
          </p:nvPr>
        </p:nvSpPr>
        <p:spPr>
          <a:xfrm>
            <a:off x="669726" y="312539"/>
            <a:ext cx="7804548" cy="1518047"/>
          </a:xfrm>
          <a:prstGeom prst="rect">
            <a:avLst/>
          </a:prstGeom>
        </p:spPr>
        <p:txBody>
          <a:bodyPr lIns="35718" tIns="35718" rIns="35718" bIns="35718"/>
          <a:lstStyle>
            <a:lvl1pPr defTabSz="410765">
              <a:defRPr sz="5600">
                <a:latin typeface="Helvetica Light"/>
                <a:ea typeface="Helvetica Light"/>
                <a:cs typeface="Helvetica Light"/>
                <a:sym typeface="Helvetica Light"/>
              </a:defRPr>
            </a:lvl1pPr>
          </a:lstStyle>
          <a:p>
            <a:pPr/>
            <a:r>
              <a:t>Title Text</a:t>
            </a:r>
          </a:p>
        </p:txBody>
      </p:sp>
      <p:sp>
        <p:nvSpPr>
          <p:cNvPr id="112" name="Body Level One…"/>
          <p:cNvSpPr txBox="1"/>
          <p:nvPr>
            <p:ph type="body" sz="half" idx="1"/>
          </p:nvPr>
        </p:nvSpPr>
        <p:spPr>
          <a:xfrm>
            <a:off x="669726" y="1830585"/>
            <a:ext cx="3750470" cy="4420197"/>
          </a:xfrm>
          <a:prstGeom prst="rect">
            <a:avLst/>
          </a:prstGeom>
        </p:spPr>
        <p:txBody>
          <a:bodyPr lIns="35718" tIns="35718" rIns="35718" bIns="35718" anchor="ctr"/>
          <a:lstStyle>
            <a:lvl1pPr marL="220435" indent="-220435" defTabSz="410765">
              <a:spcBef>
                <a:spcPts val="2200"/>
              </a:spcBef>
              <a:buSzPct val="75000"/>
              <a:buFontTx/>
              <a:defRPr sz="1800">
                <a:latin typeface="Helvetica Light"/>
                <a:ea typeface="Helvetica Light"/>
                <a:cs typeface="Helvetica Light"/>
                <a:sym typeface="Helvetica Light"/>
              </a:defRPr>
            </a:lvl1pPr>
            <a:lvl2pPr marL="563335" indent="-220435" defTabSz="410765">
              <a:spcBef>
                <a:spcPts val="2200"/>
              </a:spcBef>
              <a:buSzPct val="75000"/>
              <a:buFontTx/>
              <a:buChar char="•"/>
              <a:defRPr sz="1800">
                <a:latin typeface="Helvetica Light"/>
                <a:ea typeface="Helvetica Light"/>
                <a:cs typeface="Helvetica Light"/>
                <a:sym typeface="Helvetica Light"/>
              </a:defRPr>
            </a:lvl2pPr>
            <a:lvl3pPr marL="906235" indent="-220435" defTabSz="410765">
              <a:spcBef>
                <a:spcPts val="2200"/>
              </a:spcBef>
              <a:buSzPct val="75000"/>
              <a:buFontTx/>
              <a:defRPr sz="1800">
                <a:latin typeface="Helvetica Light"/>
                <a:ea typeface="Helvetica Light"/>
                <a:cs typeface="Helvetica Light"/>
                <a:sym typeface="Helvetica Light"/>
              </a:defRPr>
            </a:lvl3pPr>
            <a:lvl4pPr marL="1249135" indent="-220435" defTabSz="410765">
              <a:spcBef>
                <a:spcPts val="2200"/>
              </a:spcBef>
              <a:buSzPct val="75000"/>
              <a:buFontTx/>
              <a:buChar char="•"/>
              <a:defRPr sz="1800">
                <a:latin typeface="Helvetica Light"/>
                <a:ea typeface="Helvetica Light"/>
                <a:cs typeface="Helvetica Light"/>
                <a:sym typeface="Helvetica Light"/>
              </a:defRPr>
            </a:lvl4pPr>
            <a:lvl5pPr marL="1592035" indent="-220435" defTabSz="410765">
              <a:spcBef>
                <a:spcPts val="2200"/>
              </a:spcBef>
              <a:buSzPct val="75000"/>
              <a:buFontTx/>
              <a:buChar char="•"/>
              <a:defRPr sz="1800">
                <a:latin typeface="Helvetica Light"/>
                <a:ea typeface="Helvetica Light"/>
                <a:cs typeface="Helvetica Light"/>
                <a:sym typeface="Helvetica Light"/>
              </a:defRPr>
            </a:lvl5pPr>
          </a:lstStyle>
          <a:p>
            <a:pPr/>
            <a:r>
              <a:t>Body Level One</a:t>
            </a:r>
          </a:p>
          <a:p>
            <a:pPr lvl="1"/>
            <a:r>
              <a:t>Body Level Two</a:t>
            </a:r>
          </a:p>
          <a:p>
            <a:pPr lvl="2"/>
            <a:r>
              <a:t>Body Level Three</a:t>
            </a:r>
          </a:p>
          <a:p>
            <a:pPr lvl="3"/>
            <a:r>
              <a:t>Body Level Four</a:t>
            </a:r>
          </a:p>
          <a:p>
            <a:pPr lvl="4"/>
            <a:r>
              <a:t>Body Level Five</a:t>
            </a:r>
          </a:p>
        </p:txBody>
      </p:sp>
      <p:sp>
        <p:nvSpPr>
          <p:cNvPr id="113" name="Slide Number"/>
          <p:cNvSpPr txBox="1"/>
          <p:nvPr>
            <p:ph type="sldNum" sz="quarter" idx="2"/>
          </p:nvPr>
        </p:nvSpPr>
        <p:spPr>
          <a:xfrm>
            <a:off x="4440732" y="6505277"/>
            <a:ext cx="253607" cy="249238"/>
          </a:xfrm>
          <a:prstGeom prst="rect">
            <a:avLst/>
          </a:prstGeom>
        </p:spPr>
        <p:txBody>
          <a:bodyPr lIns="35718" tIns="35718" rIns="35718" bIns="35718" anchor="t"/>
          <a:lstStyle>
            <a:lvl1pPr algn="ctr" defTabSz="410765">
              <a:defRPr>
                <a:solidFill>
                  <a:srgbClr val="000000"/>
                </a:solidFill>
                <a:latin typeface="Helvetica Light"/>
                <a:ea typeface="Helvetica Light"/>
                <a:cs typeface="Helvetica Light"/>
                <a:sym typeface="Helvetica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spTree>
      <p:nvGrpSpPr>
        <p:cNvPr id="1" name=""/>
        <p:cNvGrpSpPr/>
        <p:nvPr/>
      </p:nvGrpSpPr>
      <p:grpSpPr>
        <a:xfrm>
          <a:off x="0" y="0"/>
          <a:ext cx="0" cy="0"/>
          <a:chOff x="0" y="0"/>
          <a:chExt cx="0" cy="0"/>
        </a:xfrm>
      </p:grpSpPr>
      <p:sp>
        <p:nvSpPr>
          <p:cNvPr id="120" name="Image"/>
          <p:cNvSpPr/>
          <p:nvPr>
            <p:ph type="pic" idx="13"/>
          </p:nvPr>
        </p:nvSpPr>
        <p:spPr>
          <a:xfrm>
            <a:off x="1129605" y="446484"/>
            <a:ext cx="6875860" cy="4161235"/>
          </a:xfrm>
          <a:prstGeom prst="rect">
            <a:avLst/>
          </a:prstGeom>
        </p:spPr>
        <p:txBody>
          <a:bodyPr lIns="91439" rIns="91439">
            <a:noAutofit/>
          </a:bodyPr>
          <a:lstStyle/>
          <a:p>
            <a:pPr/>
          </a:p>
        </p:txBody>
      </p:sp>
      <p:sp>
        <p:nvSpPr>
          <p:cNvPr id="121" name="Title Text"/>
          <p:cNvSpPr txBox="1"/>
          <p:nvPr>
            <p:ph type="title"/>
          </p:nvPr>
        </p:nvSpPr>
        <p:spPr>
          <a:xfrm>
            <a:off x="892968" y="4723804"/>
            <a:ext cx="7358064" cy="1000126"/>
          </a:xfrm>
          <a:prstGeom prst="rect">
            <a:avLst/>
          </a:prstGeom>
        </p:spPr>
        <p:txBody>
          <a:bodyPr lIns="35718" tIns="35718" rIns="35718" bIns="35718" anchor="b"/>
          <a:lstStyle>
            <a:lvl1pPr defTabSz="410765">
              <a:defRPr sz="5600">
                <a:latin typeface="Helvetica Light"/>
                <a:ea typeface="Helvetica Light"/>
                <a:cs typeface="Helvetica Light"/>
                <a:sym typeface="Helvetica Light"/>
              </a:defRPr>
            </a:lvl1pPr>
          </a:lstStyle>
          <a:p>
            <a:pPr/>
            <a:r>
              <a:t>Title Text</a:t>
            </a:r>
          </a:p>
        </p:txBody>
      </p:sp>
      <p:sp>
        <p:nvSpPr>
          <p:cNvPr id="122" name="Body Level One…"/>
          <p:cNvSpPr txBox="1"/>
          <p:nvPr>
            <p:ph type="body" sz="quarter" idx="1"/>
          </p:nvPr>
        </p:nvSpPr>
        <p:spPr>
          <a:xfrm>
            <a:off x="892968" y="5759648"/>
            <a:ext cx="7358064" cy="794743"/>
          </a:xfrm>
          <a:prstGeom prst="rect">
            <a:avLst/>
          </a:prstGeom>
        </p:spPr>
        <p:txBody>
          <a:bodyPr lIns="35718" tIns="35718" rIns="35718" bIns="35718"/>
          <a:lstStyle>
            <a:lvl1pPr marL="0" indent="0" algn="ctr" defTabSz="410765">
              <a:spcBef>
                <a:spcPts val="0"/>
              </a:spcBef>
              <a:buSzTx/>
              <a:buFontTx/>
              <a:buNone/>
              <a:defRPr sz="2200">
                <a:latin typeface="Helvetica Light"/>
                <a:ea typeface="Helvetica Light"/>
                <a:cs typeface="Helvetica Light"/>
                <a:sym typeface="Helvetica Light"/>
              </a:defRPr>
            </a:lvl1pPr>
            <a:lvl2pPr marL="0" indent="228600" algn="ctr" defTabSz="410765">
              <a:spcBef>
                <a:spcPts val="0"/>
              </a:spcBef>
              <a:buSzTx/>
              <a:buFontTx/>
              <a:buNone/>
              <a:defRPr sz="2200">
                <a:latin typeface="Helvetica Light"/>
                <a:ea typeface="Helvetica Light"/>
                <a:cs typeface="Helvetica Light"/>
                <a:sym typeface="Helvetica Light"/>
              </a:defRPr>
            </a:lvl2pPr>
            <a:lvl3pPr marL="0" indent="457200" algn="ctr" defTabSz="410765">
              <a:spcBef>
                <a:spcPts val="0"/>
              </a:spcBef>
              <a:buSzTx/>
              <a:buFontTx/>
              <a:buNone/>
              <a:defRPr sz="2200">
                <a:latin typeface="Helvetica Light"/>
                <a:ea typeface="Helvetica Light"/>
                <a:cs typeface="Helvetica Light"/>
                <a:sym typeface="Helvetica Light"/>
              </a:defRPr>
            </a:lvl3pPr>
            <a:lvl4pPr marL="0" indent="685800" algn="ctr" defTabSz="410765">
              <a:spcBef>
                <a:spcPts val="0"/>
              </a:spcBef>
              <a:buSzTx/>
              <a:buFontTx/>
              <a:buNone/>
              <a:defRPr sz="2200">
                <a:latin typeface="Helvetica Light"/>
                <a:ea typeface="Helvetica Light"/>
                <a:cs typeface="Helvetica Light"/>
                <a:sym typeface="Helvetica Light"/>
              </a:defRPr>
            </a:lvl4pPr>
            <a:lvl5pPr marL="0" indent="914400" algn="ctr" defTabSz="410765">
              <a:spcBef>
                <a:spcPts val="0"/>
              </a:spcBef>
              <a:buSzTx/>
              <a:buFontTx/>
              <a:buNone/>
              <a:defRPr sz="2200">
                <a:latin typeface="Helvetica Light"/>
                <a:ea typeface="Helvetica Light"/>
                <a:cs typeface="Helvetica Light"/>
                <a:sym typeface="Helvetica Light"/>
              </a:defRPr>
            </a:lvl5pPr>
          </a:lstStyle>
          <a:p>
            <a:pPr/>
            <a:r>
              <a:t>Body Level One</a:t>
            </a:r>
          </a:p>
          <a:p>
            <a:pPr lvl="1"/>
            <a:r>
              <a:t>Body Level Two</a:t>
            </a:r>
          </a:p>
          <a:p>
            <a:pPr lvl="2"/>
            <a:r>
              <a:t>Body Level Three</a:t>
            </a:r>
          </a:p>
          <a:p>
            <a:pPr lvl="3"/>
            <a:r>
              <a:t>Body Level Four</a:t>
            </a:r>
          </a:p>
          <a:p>
            <a:pPr lvl="4"/>
            <a:r>
              <a:t>Body Level Five</a:t>
            </a:r>
          </a:p>
        </p:txBody>
      </p:sp>
      <p:sp>
        <p:nvSpPr>
          <p:cNvPr id="123" name="Slide Number"/>
          <p:cNvSpPr txBox="1"/>
          <p:nvPr>
            <p:ph type="sldNum" sz="quarter" idx="2"/>
          </p:nvPr>
        </p:nvSpPr>
        <p:spPr>
          <a:xfrm>
            <a:off x="4440732" y="6500812"/>
            <a:ext cx="253607" cy="249238"/>
          </a:xfrm>
          <a:prstGeom prst="rect">
            <a:avLst/>
          </a:prstGeom>
        </p:spPr>
        <p:txBody>
          <a:bodyPr lIns="35718" tIns="35718" rIns="35718" bIns="35718" anchor="t"/>
          <a:lstStyle>
            <a:lvl1pPr algn="ctr" defTabSz="410765">
              <a:defRPr>
                <a:solidFill>
                  <a:srgbClr val="000000"/>
                </a:solidFill>
                <a:latin typeface="Helvetica Light"/>
                <a:ea typeface="Helvetica Light"/>
                <a:cs typeface="Helvetica Light"/>
                <a:sym typeface="Helvetica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spTree>
      <p:nvGrpSpPr>
        <p:cNvPr id="1" name=""/>
        <p:cNvGrpSpPr/>
        <p:nvPr/>
      </p:nvGrpSpPr>
      <p:grpSpPr>
        <a:xfrm>
          <a:off x="0" y="0"/>
          <a:ext cx="0" cy="0"/>
          <a:chOff x="0" y="0"/>
          <a:chExt cx="0" cy="0"/>
        </a:xfrm>
      </p:grpSpPr>
      <p:sp>
        <p:nvSpPr>
          <p:cNvPr id="130" name="Image"/>
          <p:cNvSpPr/>
          <p:nvPr>
            <p:ph type="pic" sz="half" idx="13"/>
          </p:nvPr>
        </p:nvSpPr>
        <p:spPr>
          <a:xfrm>
            <a:off x="4723804" y="446484"/>
            <a:ext cx="3750470" cy="5786438"/>
          </a:xfrm>
          <a:prstGeom prst="rect">
            <a:avLst/>
          </a:prstGeom>
        </p:spPr>
        <p:txBody>
          <a:bodyPr lIns="91439" rIns="91439">
            <a:noAutofit/>
          </a:bodyPr>
          <a:lstStyle/>
          <a:p>
            <a:pPr/>
          </a:p>
        </p:txBody>
      </p:sp>
      <p:sp>
        <p:nvSpPr>
          <p:cNvPr id="131" name="Title Text"/>
          <p:cNvSpPr txBox="1"/>
          <p:nvPr>
            <p:ph type="title"/>
          </p:nvPr>
        </p:nvSpPr>
        <p:spPr>
          <a:xfrm>
            <a:off x="669726" y="446484"/>
            <a:ext cx="3750470" cy="2803923"/>
          </a:xfrm>
          <a:prstGeom prst="rect">
            <a:avLst/>
          </a:prstGeom>
        </p:spPr>
        <p:txBody>
          <a:bodyPr lIns="35718" tIns="35718" rIns="35718" bIns="35718" anchor="b"/>
          <a:lstStyle>
            <a:lvl1pPr defTabSz="410765">
              <a:defRPr sz="4200">
                <a:latin typeface="Helvetica Light"/>
                <a:ea typeface="Helvetica Light"/>
                <a:cs typeface="Helvetica Light"/>
                <a:sym typeface="Helvetica Light"/>
              </a:defRPr>
            </a:lvl1pPr>
          </a:lstStyle>
          <a:p>
            <a:pPr/>
            <a:r>
              <a:t>Title Text</a:t>
            </a:r>
          </a:p>
        </p:txBody>
      </p:sp>
      <p:sp>
        <p:nvSpPr>
          <p:cNvPr id="132" name="Body Level One…"/>
          <p:cNvSpPr txBox="1"/>
          <p:nvPr>
            <p:ph type="body" sz="quarter" idx="1"/>
          </p:nvPr>
        </p:nvSpPr>
        <p:spPr>
          <a:xfrm>
            <a:off x="669726" y="3348632"/>
            <a:ext cx="3750470" cy="2884290"/>
          </a:xfrm>
          <a:prstGeom prst="rect">
            <a:avLst/>
          </a:prstGeom>
        </p:spPr>
        <p:txBody>
          <a:bodyPr lIns="35718" tIns="35718" rIns="35718" bIns="35718"/>
          <a:lstStyle>
            <a:lvl1pPr marL="0" indent="0" algn="ctr" defTabSz="410765">
              <a:spcBef>
                <a:spcPts val="0"/>
              </a:spcBef>
              <a:buSzTx/>
              <a:buFontTx/>
              <a:buNone/>
              <a:defRPr sz="2200">
                <a:latin typeface="Helvetica Light"/>
                <a:ea typeface="Helvetica Light"/>
                <a:cs typeface="Helvetica Light"/>
                <a:sym typeface="Helvetica Light"/>
              </a:defRPr>
            </a:lvl1pPr>
            <a:lvl2pPr marL="0" indent="228600" algn="ctr" defTabSz="410765">
              <a:spcBef>
                <a:spcPts val="0"/>
              </a:spcBef>
              <a:buSzTx/>
              <a:buFontTx/>
              <a:buNone/>
              <a:defRPr sz="2200">
                <a:latin typeface="Helvetica Light"/>
                <a:ea typeface="Helvetica Light"/>
                <a:cs typeface="Helvetica Light"/>
                <a:sym typeface="Helvetica Light"/>
              </a:defRPr>
            </a:lvl2pPr>
            <a:lvl3pPr marL="0" indent="457200" algn="ctr" defTabSz="410765">
              <a:spcBef>
                <a:spcPts val="0"/>
              </a:spcBef>
              <a:buSzTx/>
              <a:buFontTx/>
              <a:buNone/>
              <a:defRPr sz="2200">
                <a:latin typeface="Helvetica Light"/>
                <a:ea typeface="Helvetica Light"/>
                <a:cs typeface="Helvetica Light"/>
                <a:sym typeface="Helvetica Light"/>
              </a:defRPr>
            </a:lvl3pPr>
            <a:lvl4pPr marL="0" indent="685800" algn="ctr" defTabSz="410765">
              <a:spcBef>
                <a:spcPts val="0"/>
              </a:spcBef>
              <a:buSzTx/>
              <a:buFontTx/>
              <a:buNone/>
              <a:defRPr sz="2200">
                <a:latin typeface="Helvetica Light"/>
                <a:ea typeface="Helvetica Light"/>
                <a:cs typeface="Helvetica Light"/>
                <a:sym typeface="Helvetica Light"/>
              </a:defRPr>
            </a:lvl4pPr>
            <a:lvl5pPr marL="0" indent="914400" algn="ctr" defTabSz="410765">
              <a:spcBef>
                <a:spcPts val="0"/>
              </a:spcBef>
              <a:buSzTx/>
              <a:buFontTx/>
              <a:buNone/>
              <a:defRPr sz="2200">
                <a:latin typeface="Helvetica Light"/>
                <a:ea typeface="Helvetica Light"/>
                <a:cs typeface="Helvetica Light"/>
                <a:sym typeface="Helvetica Light"/>
              </a:defRPr>
            </a:lvl5pPr>
          </a:lstStyle>
          <a:p>
            <a:pPr/>
            <a:r>
              <a:t>Body Level One</a:t>
            </a:r>
          </a:p>
          <a:p>
            <a:pPr lvl="1"/>
            <a:r>
              <a:t>Body Level Two</a:t>
            </a:r>
          </a:p>
          <a:p>
            <a:pPr lvl="2"/>
            <a:r>
              <a:t>Body Level Three</a:t>
            </a:r>
          </a:p>
          <a:p>
            <a:pPr lvl="3"/>
            <a:r>
              <a:t>Body Level Four</a:t>
            </a:r>
          </a:p>
          <a:p>
            <a:pPr lvl="4"/>
            <a:r>
              <a:t>Body Level Five</a:t>
            </a:r>
          </a:p>
        </p:txBody>
      </p:sp>
      <p:sp>
        <p:nvSpPr>
          <p:cNvPr id="133" name="Slide Number"/>
          <p:cNvSpPr txBox="1"/>
          <p:nvPr>
            <p:ph type="sldNum" sz="quarter" idx="2"/>
          </p:nvPr>
        </p:nvSpPr>
        <p:spPr>
          <a:xfrm>
            <a:off x="4440732" y="6505277"/>
            <a:ext cx="253607" cy="249238"/>
          </a:xfrm>
          <a:prstGeom prst="rect">
            <a:avLst/>
          </a:prstGeom>
        </p:spPr>
        <p:txBody>
          <a:bodyPr lIns="35718" tIns="35718" rIns="35718" bIns="35718" anchor="t"/>
          <a:lstStyle>
            <a:lvl1pPr algn="ctr" defTabSz="410765">
              <a:defRPr>
                <a:solidFill>
                  <a:srgbClr val="000000"/>
                </a:solidFill>
                <a:latin typeface="Helvetica Light"/>
                <a:ea typeface="Helvetica Light"/>
                <a:cs typeface="Helvetica Light"/>
                <a:sym typeface="Helvetica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type="tx" showMasterSp="1" showMasterPhAnim="1">
  <p:cSld name="Photo">
    <p:spTree>
      <p:nvGrpSpPr>
        <p:cNvPr id="1" name=""/>
        <p:cNvGrpSpPr/>
        <p:nvPr/>
      </p:nvGrpSpPr>
      <p:grpSpPr>
        <a:xfrm>
          <a:off x="0" y="0"/>
          <a:ext cx="0" cy="0"/>
          <a:chOff x="0" y="0"/>
          <a:chExt cx="0" cy="0"/>
        </a:xfrm>
      </p:grpSpPr>
      <p:sp>
        <p:nvSpPr>
          <p:cNvPr id="140" name="Image"/>
          <p:cNvSpPr/>
          <p:nvPr>
            <p:ph type="pic" idx="13"/>
          </p:nvPr>
        </p:nvSpPr>
        <p:spPr>
          <a:xfrm>
            <a:off x="0" y="0"/>
            <a:ext cx="9144000" cy="6858000"/>
          </a:xfrm>
          <a:prstGeom prst="rect">
            <a:avLst/>
          </a:prstGeom>
        </p:spPr>
        <p:txBody>
          <a:bodyPr lIns="91439" rIns="91439">
            <a:noAutofit/>
          </a:bodyPr>
          <a:lstStyle/>
          <a:p>
            <a:pPr/>
          </a:p>
        </p:txBody>
      </p:sp>
      <p:sp>
        <p:nvSpPr>
          <p:cNvPr id="141" name="Slide Number"/>
          <p:cNvSpPr txBox="1"/>
          <p:nvPr>
            <p:ph type="sldNum" sz="quarter" idx="2"/>
          </p:nvPr>
        </p:nvSpPr>
        <p:spPr>
          <a:xfrm>
            <a:off x="4440732" y="6505277"/>
            <a:ext cx="253607" cy="249238"/>
          </a:xfrm>
          <a:prstGeom prst="rect">
            <a:avLst/>
          </a:prstGeom>
        </p:spPr>
        <p:txBody>
          <a:bodyPr lIns="35718" tIns="35718" rIns="35718" bIns="35718" anchor="t"/>
          <a:lstStyle>
            <a:lvl1pPr algn="ctr" defTabSz="410765">
              <a:defRPr>
                <a:solidFill>
                  <a:srgbClr val="000000"/>
                </a:solidFill>
                <a:latin typeface="Helvetica Light"/>
                <a:ea typeface="Helvetica Light"/>
                <a:cs typeface="Helvetica Light"/>
                <a:sym typeface="Helvetica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Title and Content">
    <p:spTree>
      <p:nvGrpSpPr>
        <p:cNvPr id="1" name=""/>
        <p:cNvGrpSpPr/>
        <p:nvPr/>
      </p:nvGrpSpPr>
      <p:grpSpPr>
        <a:xfrm>
          <a:off x="0" y="0"/>
          <a:ext cx="0" cy="0"/>
          <a:chOff x="0" y="0"/>
          <a:chExt cx="0" cy="0"/>
        </a:xfrm>
      </p:grpSpPr>
      <p:sp>
        <p:nvSpPr>
          <p:cNvPr id="20" name="Title Text"/>
          <p:cNvSpPr txBox="1"/>
          <p:nvPr>
            <p:ph type="title"/>
          </p:nvPr>
        </p:nvSpPr>
        <p:spPr>
          <a:prstGeom prst="rect">
            <a:avLst/>
          </a:prstGeom>
        </p:spPr>
        <p:txBody>
          <a:bodyPr/>
          <a:lstStyle/>
          <a:p>
            <a:pPr/>
            <a:r>
              <a:t>Title Text</a:t>
            </a:r>
          </a:p>
        </p:txBody>
      </p:sp>
      <p:sp>
        <p:nvSpPr>
          <p:cNvPr id="21"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Section Header">
    <p:spTree>
      <p:nvGrpSpPr>
        <p:cNvPr id="1" name=""/>
        <p:cNvGrpSpPr/>
        <p:nvPr/>
      </p:nvGrpSpPr>
      <p:grpSpPr>
        <a:xfrm>
          <a:off x="0" y="0"/>
          <a:ext cx="0" cy="0"/>
          <a:chOff x="0" y="0"/>
          <a:chExt cx="0" cy="0"/>
        </a:xfrm>
      </p:grpSpPr>
      <p:sp>
        <p:nvSpPr>
          <p:cNvPr id="29" name="Title Text"/>
          <p:cNvSpPr txBox="1"/>
          <p:nvPr>
            <p:ph type="title"/>
          </p:nvPr>
        </p:nvSpPr>
        <p:spPr>
          <a:xfrm>
            <a:off x="722312" y="4406900"/>
            <a:ext cx="7772401" cy="1362075"/>
          </a:xfrm>
          <a:prstGeom prst="rect">
            <a:avLst/>
          </a:prstGeom>
        </p:spPr>
        <p:txBody>
          <a:bodyPr anchor="t"/>
          <a:lstStyle>
            <a:lvl1pPr algn="l">
              <a:defRPr b="1" cap="all" sz="4000"/>
            </a:lvl1pPr>
          </a:lstStyle>
          <a:p>
            <a:pPr/>
            <a:r>
              <a:t>Title Text</a:t>
            </a:r>
          </a:p>
        </p:txBody>
      </p:sp>
      <p:sp>
        <p:nvSpPr>
          <p:cNvPr id="30" name="Body Level One…"/>
          <p:cNvSpPr txBox="1"/>
          <p:nvPr>
            <p:ph type="body" sz="quarter" idx="1"/>
          </p:nvPr>
        </p:nvSpPr>
        <p:spPr>
          <a:xfrm>
            <a:off x="722312" y="2906713"/>
            <a:ext cx="7772401" cy="1500188"/>
          </a:xfrm>
          <a:prstGeom prst="rect">
            <a:avLst/>
          </a:prstGeom>
        </p:spPr>
        <p:txBody>
          <a:bodyPr anchor="b"/>
          <a:lstStyle>
            <a:lvl1pPr marL="0" indent="0">
              <a:spcBef>
                <a:spcPts val="400"/>
              </a:spcBef>
              <a:buSzTx/>
              <a:buFontTx/>
              <a:buNone/>
              <a:defRPr sz="2000">
                <a:solidFill>
                  <a:srgbClr val="888888"/>
                </a:solidFill>
              </a:defRPr>
            </a:lvl1pPr>
            <a:lvl2pPr marL="0" indent="457200">
              <a:spcBef>
                <a:spcPts val="400"/>
              </a:spcBef>
              <a:buSzTx/>
              <a:buFontTx/>
              <a:buNone/>
              <a:defRPr sz="2000">
                <a:solidFill>
                  <a:srgbClr val="888888"/>
                </a:solidFill>
              </a:defRPr>
            </a:lvl2pPr>
            <a:lvl3pPr marL="0" indent="914400">
              <a:spcBef>
                <a:spcPts val="400"/>
              </a:spcBef>
              <a:buSzTx/>
              <a:buFontTx/>
              <a:buNone/>
              <a:defRPr sz="2000">
                <a:solidFill>
                  <a:srgbClr val="888888"/>
                </a:solidFill>
              </a:defRPr>
            </a:lvl3pPr>
            <a:lvl4pPr marL="0" indent="1371600">
              <a:spcBef>
                <a:spcPts val="400"/>
              </a:spcBef>
              <a:buSzTx/>
              <a:buFontTx/>
              <a:buNone/>
              <a:defRPr sz="2000">
                <a:solidFill>
                  <a:srgbClr val="888888"/>
                </a:solidFill>
              </a:defRPr>
            </a:lvl4pPr>
            <a:lvl5pPr marL="0" indent="1828800">
              <a:spcBef>
                <a:spcPts val="400"/>
              </a:spcBef>
              <a:buSzTx/>
              <a:buFontTx/>
              <a:buNone/>
              <a:defRPr sz="2000">
                <a:solidFill>
                  <a:srgbClr val="888888"/>
                </a:solidFill>
              </a:defRPr>
            </a:lvl5pPr>
          </a:lstStyle>
          <a:p>
            <a:pPr/>
            <a:r>
              <a:t>Body Level One</a:t>
            </a:r>
          </a:p>
          <a:p>
            <a:pPr lvl="1"/>
            <a:r>
              <a:t>Body Level Two</a:t>
            </a:r>
          </a:p>
          <a:p>
            <a:pPr lvl="2"/>
            <a:r>
              <a:t>Body Level Three</a:t>
            </a:r>
          </a:p>
          <a:p>
            <a:pPr lvl="3"/>
            <a:r>
              <a:t>Body Level Four</a:t>
            </a:r>
          </a:p>
          <a:p>
            <a:pPr lvl="4"/>
            <a:r>
              <a:t>Body Level Five</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Two Content">
    <p:spTree>
      <p:nvGrpSpPr>
        <p:cNvPr id="1" name=""/>
        <p:cNvGrpSpPr/>
        <p:nvPr/>
      </p:nvGrpSpPr>
      <p:grpSpPr>
        <a:xfrm>
          <a:off x="0" y="0"/>
          <a:ext cx="0" cy="0"/>
          <a:chOff x="0" y="0"/>
          <a:chExt cx="0" cy="0"/>
        </a:xfrm>
      </p:grpSpPr>
      <p:sp>
        <p:nvSpPr>
          <p:cNvPr id="38" name="Title Text"/>
          <p:cNvSpPr txBox="1"/>
          <p:nvPr>
            <p:ph type="title"/>
          </p:nvPr>
        </p:nvSpPr>
        <p:spPr>
          <a:prstGeom prst="rect">
            <a:avLst/>
          </a:prstGeom>
        </p:spPr>
        <p:txBody>
          <a:bodyPr/>
          <a:lstStyle/>
          <a:p>
            <a:pPr/>
            <a:r>
              <a:t>Title Text</a:t>
            </a:r>
          </a:p>
        </p:txBody>
      </p:sp>
      <p:sp>
        <p:nvSpPr>
          <p:cNvPr id="39" name="Body Level One…"/>
          <p:cNvSpPr txBox="1"/>
          <p:nvPr>
            <p:ph type="body" sz="half" idx="1"/>
          </p:nvPr>
        </p:nvSpPr>
        <p:spPr>
          <a:xfrm>
            <a:off x="457200" y="1600200"/>
            <a:ext cx="4038600" cy="4525963"/>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pPr/>
            <a:r>
              <a:t>Body Level One</a:t>
            </a:r>
          </a:p>
          <a:p>
            <a:pPr lvl="1"/>
            <a:r>
              <a:t>Body Level Two</a:t>
            </a:r>
          </a:p>
          <a:p>
            <a:pPr lvl="2"/>
            <a:r>
              <a:t>Body Level Three</a:t>
            </a:r>
          </a:p>
          <a:p>
            <a:pPr lvl="3"/>
            <a:r>
              <a:t>Body Level Four</a:t>
            </a:r>
          </a:p>
          <a:p>
            <a:pPr lvl="4"/>
            <a:r>
              <a:t>Body Level Five</a:t>
            </a:r>
          </a:p>
        </p:txBody>
      </p:sp>
      <p:sp>
        <p:nvSpPr>
          <p:cNvPr id="4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Comparison">
    <p:spTree>
      <p:nvGrpSpPr>
        <p:cNvPr id="1" name=""/>
        <p:cNvGrpSpPr/>
        <p:nvPr/>
      </p:nvGrpSpPr>
      <p:grpSpPr>
        <a:xfrm>
          <a:off x="0" y="0"/>
          <a:ext cx="0" cy="0"/>
          <a:chOff x="0" y="0"/>
          <a:chExt cx="0" cy="0"/>
        </a:xfrm>
      </p:grpSpPr>
      <p:sp>
        <p:nvSpPr>
          <p:cNvPr id="47" name="Title Text"/>
          <p:cNvSpPr txBox="1"/>
          <p:nvPr>
            <p:ph type="title"/>
          </p:nvPr>
        </p:nvSpPr>
        <p:spPr>
          <a:prstGeom prst="rect">
            <a:avLst/>
          </a:prstGeom>
        </p:spPr>
        <p:txBody>
          <a:bodyPr/>
          <a:lstStyle/>
          <a:p>
            <a:pPr/>
            <a:r>
              <a:t>Title Text</a:t>
            </a:r>
          </a:p>
        </p:txBody>
      </p:sp>
      <p:sp>
        <p:nvSpPr>
          <p:cNvPr id="48" name="Body Level One…"/>
          <p:cNvSpPr txBox="1"/>
          <p:nvPr>
            <p:ph type="body" sz="quarter" idx="1"/>
          </p:nvPr>
        </p:nvSpPr>
        <p:spPr>
          <a:xfrm>
            <a:off x="457200" y="1535112"/>
            <a:ext cx="4040188" cy="639763"/>
          </a:xfrm>
          <a:prstGeom prst="rect">
            <a:avLst/>
          </a:prstGeom>
        </p:spPr>
        <p:txBody>
          <a:bodyPr anchor="b"/>
          <a:lstStyle>
            <a:lvl1pPr marL="0" indent="0">
              <a:spcBef>
                <a:spcPts val="500"/>
              </a:spcBef>
              <a:buSzTx/>
              <a:buFontTx/>
              <a:buNone/>
              <a:defRPr b="1" sz="2400"/>
            </a:lvl1pPr>
            <a:lvl2pPr marL="0" indent="457200">
              <a:spcBef>
                <a:spcPts val="500"/>
              </a:spcBef>
              <a:buSzTx/>
              <a:buFontTx/>
              <a:buNone/>
              <a:defRPr b="1" sz="2400"/>
            </a:lvl2pPr>
            <a:lvl3pPr marL="0" indent="914400">
              <a:spcBef>
                <a:spcPts val="500"/>
              </a:spcBef>
              <a:buSzTx/>
              <a:buFontTx/>
              <a:buNone/>
              <a:defRPr b="1" sz="2400"/>
            </a:lvl3pPr>
            <a:lvl4pPr marL="0" indent="1371600">
              <a:spcBef>
                <a:spcPts val="500"/>
              </a:spcBef>
              <a:buSzTx/>
              <a:buFontTx/>
              <a:buNone/>
              <a:defRPr b="1" sz="2400"/>
            </a:lvl4pPr>
            <a:lvl5pPr marL="0" indent="1828800">
              <a:spcBef>
                <a:spcPts val="500"/>
              </a:spcBef>
              <a:buSzTx/>
              <a:buFontTx/>
              <a:buNone/>
              <a:defRPr b="1" sz="2400"/>
            </a:lvl5pPr>
          </a:lstStyle>
          <a:p>
            <a:pPr/>
            <a:r>
              <a:t>Body Level One</a:t>
            </a:r>
          </a:p>
          <a:p>
            <a:pPr lvl="1"/>
            <a:r>
              <a:t>Body Level Two</a:t>
            </a:r>
          </a:p>
          <a:p>
            <a:pPr lvl="2"/>
            <a:r>
              <a:t>Body Level Three</a:t>
            </a:r>
          </a:p>
          <a:p>
            <a:pPr lvl="3"/>
            <a:r>
              <a:t>Body Level Four</a:t>
            </a:r>
          </a:p>
          <a:p>
            <a:pPr lvl="4"/>
            <a:r>
              <a:t>Body Level Five</a:t>
            </a:r>
          </a:p>
        </p:txBody>
      </p:sp>
      <p:sp>
        <p:nvSpPr>
          <p:cNvPr id="49" name="Text Placeholder 4"/>
          <p:cNvSpPr/>
          <p:nvPr>
            <p:ph type="body" sz="quarter" idx="13"/>
          </p:nvPr>
        </p:nvSpPr>
        <p:spPr>
          <a:xfrm>
            <a:off x="4645025" y="1535112"/>
            <a:ext cx="4041775" cy="639763"/>
          </a:xfrm>
          <a:prstGeom prst="rect">
            <a:avLst/>
          </a:prstGeom>
        </p:spPr>
        <p:txBody>
          <a:bodyPr anchor="b"/>
          <a:lstStyle/>
          <a:p>
            <a:pPr marL="0" indent="0">
              <a:spcBef>
                <a:spcPts val="500"/>
              </a:spcBef>
              <a:buSzTx/>
              <a:buFontTx/>
              <a:buNone/>
              <a:defRPr b="1" sz="2400"/>
            </a:pPr>
          </a:p>
        </p:txBody>
      </p:sp>
      <p:sp>
        <p:nvSpPr>
          <p:cNvPr id="5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Only">
    <p:spTree>
      <p:nvGrpSpPr>
        <p:cNvPr id="1" name=""/>
        <p:cNvGrpSpPr/>
        <p:nvPr/>
      </p:nvGrpSpPr>
      <p:grpSpPr>
        <a:xfrm>
          <a:off x="0" y="0"/>
          <a:ext cx="0" cy="0"/>
          <a:chOff x="0" y="0"/>
          <a:chExt cx="0" cy="0"/>
        </a:xfrm>
      </p:grpSpPr>
      <p:sp>
        <p:nvSpPr>
          <p:cNvPr id="57" name="Title Text"/>
          <p:cNvSpPr txBox="1"/>
          <p:nvPr>
            <p:ph type="title"/>
          </p:nvPr>
        </p:nvSpPr>
        <p:spPr>
          <a:prstGeom prst="rect">
            <a:avLst/>
          </a:prstGeom>
        </p:spPr>
        <p:txBody>
          <a:bodyPr/>
          <a:lstStyle/>
          <a:p>
            <a:pPr/>
            <a:r>
              <a:t>Title Text</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6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Content with Caption">
    <p:spTree>
      <p:nvGrpSpPr>
        <p:cNvPr id="1" name=""/>
        <p:cNvGrpSpPr/>
        <p:nvPr/>
      </p:nvGrpSpPr>
      <p:grpSpPr>
        <a:xfrm>
          <a:off x="0" y="0"/>
          <a:ext cx="0" cy="0"/>
          <a:chOff x="0" y="0"/>
          <a:chExt cx="0" cy="0"/>
        </a:xfrm>
      </p:grpSpPr>
      <p:sp>
        <p:nvSpPr>
          <p:cNvPr id="72" name="Title Text"/>
          <p:cNvSpPr txBox="1"/>
          <p:nvPr>
            <p:ph type="title"/>
          </p:nvPr>
        </p:nvSpPr>
        <p:spPr>
          <a:xfrm>
            <a:off x="457200" y="273050"/>
            <a:ext cx="3008314" cy="1162050"/>
          </a:xfrm>
          <a:prstGeom prst="rect">
            <a:avLst/>
          </a:prstGeom>
        </p:spPr>
        <p:txBody>
          <a:bodyPr anchor="b"/>
          <a:lstStyle>
            <a:lvl1pPr algn="l">
              <a:defRPr b="1" sz="2000"/>
            </a:lvl1pPr>
          </a:lstStyle>
          <a:p>
            <a:pPr/>
            <a:r>
              <a:t>Title Text</a:t>
            </a:r>
          </a:p>
        </p:txBody>
      </p:sp>
      <p:sp>
        <p:nvSpPr>
          <p:cNvPr id="73" name="Body Level One…"/>
          <p:cNvSpPr txBox="1"/>
          <p:nvPr>
            <p:ph type="body" idx="1"/>
          </p:nvPr>
        </p:nvSpPr>
        <p:spPr>
          <a:xfrm>
            <a:off x="3575050" y="273050"/>
            <a:ext cx="5111750" cy="5853113"/>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4" name="Text Placeholder 3"/>
          <p:cNvSpPr/>
          <p:nvPr>
            <p:ph type="body" sz="half" idx="13"/>
          </p:nvPr>
        </p:nvSpPr>
        <p:spPr>
          <a:xfrm>
            <a:off x="457199" y="1435100"/>
            <a:ext cx="3008315" cy="4691063"/>
          </a:xfrm>
          <a:prstGeom prst="rect">
            <a:avLst/>
          </a:prstGeom>
        </p:spPr>
        <p:txBody>
          <a:bodyPr/>
          <a:lstStyle/>
          <a:p>
            <a:pPr marL="0" indent="0">
              <a:spcBef>
                <a:spcPts val="300"/>
              </a:spcBef>
              <a:buSzTx/>
              <a:buFontTx/>
              <a:buNone/>
              <a:defRPr sz="1400"/>
            </a:pPr>
          </a:p>
        </p:txBody>
      </p:sp>
      <p:sp>
        <p:nvSpPr>
          <p:cNvPr id="7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icture with Caption">
    <p:spTree>
      <p:nvGrpSpPr>
        <p:cNvPr id="1" name=""/>
        <p:cNvGrpSpPr/>
        <p:nvPr/>
      </p:nvGrpSpPr>
      <p:grpSpPr>
        <a:xfrm>
          <a:off x="0" y="0"/>
          <a:ext cx="0" cy="0"/>
          <a:chOff x="0" y="0"/>
          <a:chExt cx="0" cy="0"/>
        </a:xfrm>
      </p:grpSpPr>
      <p:sp>
        <p:nvSpPr>
          <p:cNvPr id="82" name="Title Text"/>
          <p:cNvSpPr txBox="1"/>
          <p:nvPr>
            <p:ph type="title"/>
          </p:nvPr>
        </p:nvSpPr>
        <p:spPr>
          <a:xfrm>
            <a:off x="1792288" y="4800600"/>
            <a:ext cx="5486401" cy="566738"/>
          </a:xfrm>
          <a:prstGeom prst="rect">
            <a:avLst/>
          </a:prstGeom>
        </p:spPr>
        <p:txBody>
          <a:bodyPr anchor="b"/>
          <a:lstStyle>
            <a:lvl1pPr algn="l">
              <a:defRPr b="1" sz="2000"/>
            </a:lvl1pPr>
          </a:lstStyle>
          <a:p>
            <a:pPr/>
            <a:r>
              <a:t>Title Text</a:t>
            </a:r>
          </a:p>
        </p:txBody>
      </p:sp>
      <p:sp>
        <p:nvSpPr>
          <p:cNvPr id="83" name="Picture Placeholder 2"/>
          <p:cNvSpPr/>
          <p:nvPr>
            <p:ph type="pic" sz="half" idx="13"/>
          </p:nvPr>
        </p:nvSpPr>
        <p:spPr>
          <a:xfrm>
            <a:off x="1792288" y="612775"/>
            <a:ext cx="5486401" cy="4114800"/>
          </a:xfrm>
          <a:prstGeom prst="rect">
            <a:avLst/>
          </a:prstGeom>
        </p:spPr>
        <p:txBody>
          <a:bodyPr lIns="91439" rIns="91439">
            <a:noAutofit/>
          </a:bodyPr>
          <a:lstStyle/>
          <a:p>
            <a:pPr/>
          </a:p>
        </p:txBody>
      </p:sp>
      <p:sp>
        <p:nvSpPr>
          <p:cNvPr id="84" name="Body Level One…"/>
          <p:cNvSpPr txBox="1"/>
          <p:nvPr>
            <p:ph type="body" sz="quarter" idx="1"/>
          </p:nvPr>
        </p:nvSpPr>
        <p:spPr>
          <a:xfrm>
            <a:off x="1792288" y="5367337"/>
            <a:ext cx="5486401" cy="804863"/>
          </a:xfrm>
          <a:prstGeom prst="rect">
            <a:avLst/>
          </a:prstGeom>
        </p:spPr>
        <p:txBody>
          <a:bodyPr/>
          <a:lstStyle>
            <a:lvl1pPr marL="0" indent="0">
              <a:spcBef>
                <a:spcPts val="300"/>
              </a:spcBef>
              <a:buSzTx/>
              <a:buFontTx/>
              <a:buNone/>
              <a:defRPr sz="1400"/>
            </a:lvl1pPr>
            <a:lvl2pPr marL="0" indent="457200">
              <a:spcBef>
                <a:spcPts val="300"/>
              </a:spcBef>
              <a:buSzTx/>
              <a:buFontTx/>
              <a:buNone/>
              <a:defRPr sz="1400"/>
            </a:lvl2pPr>
            <a:lvl3pPr marL="0" indent="914400">
              <a:spcBef>
                <a:spcPts val="300"/>
              </a:spcBef>
              <a:buSzTx/>
              <a:buFontTx/>
              <a:buNone/>
              <a:defRPr sz="1400"/>
            </a:lvl3pPr>
            <a:lvl4pPr marL="0" indent="1371600">
              <a:spcBef>
                <a:spcPts val="300"/>
              </a:spcBef>
              <a:buSzTx/>
              <a:buFontTx/>
              <a:buNone/>
              <a:defRPr sz="1400"/>
            </a:lvl4pPr>
            <a:lvl5pPr marL="0" indent="1828800">
              <a:spcBef>
                <a:spcPts val="300"/>
              </a:spcBef>
              <a:buSzTx/>
              <a:buFontTx/>
              <a:buNone/>
              <a:defRPr sz="1400"/>
            </a:lvl5pPr>
          </a:lstStyle>
          <a:p>
            <a:pPr/>
            <a:r>
              <a:t>Body Level One</a:t>
            </a:r>
          </a:p>
          <a:p>
            <a:pPr lvl="1"/>
            <a:r>
              <a:t>Body Level Two</a:t>
            </a:r>
          </a:p>
          <a:p>
            <a:pPr lvl="2"/>
            <a:r>
              <a:t>Body Level Three</a:t>
            </a:r>
          </a:p>
          <a:p>
            <a:pPr lvl="3"/>
            <a:r>
              <a:t>Body Level Four</a:t>
            </a:r>
          </a:p>
          <a:p>
            <a:pPr lvl="4"/>
            <a:r>
              <a:t>Body Level Five</a:t>
            </a:r>
          </a:p>
        </p:txBody>
      </p:sp>
      <p:sp>
        <p:nvSpPr>
          <p:cNvPr id="8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457200" y="274638"/>
            <a:ext cx="8229600" cy="1143001"/>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a:r>
              <a:t>Title Text</a:t>
            </a:r>
          </a:p>
        </p:txBody>
      </p:sp>
      <p:sp>
        <p:nvSpPr>
          <p:cNvPr id="3" name="Body Level One…"/>
          <p:cNvSpPr txBox="1"/>
          <p:nvPr>
            <p:ph type="body" idx="1"/>
          </p:nvPr>
        </p:nvSpPr>
        <p:spPr>
          <a:xfrm>
            <a:off x="457200" y="1600200"/>
            <a:ext cx="8229600" cy="4525963"/>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8422818" y="6404292"/>
            <a:ext cx="263983" cy="269241"/>
          </a:xfrm>
          <a:prstGeom prst="rect">
            <a:avLst/>
          </a:prstGeom>
          <a:ln w="12700">
            <a:miter lim="400000"/>
          </a:ln>
        </p:spPr>
        <p:txBody>
          <a:bodyPr wrap="none" lIns="45719" rIns="45719" anchor="ctr">
            <a:spAutoFit/>
          </a:bodyPr>
          <a:lstStyle>
            <a:lvl1pPr algn="r">
              <a:defRPr sz="1200">
                <a:solidFill>
                  <a:srgbClr val="888888"/>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transition xmlns:p14="http://schemas.microsoft.com/office/powerpoint/2010/main" spd="med" advClick="1"/>
  <p:txStyles>
    <p:titleStyle>
      <a:lvl1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n-lt"/>
          <a:ea typeface="+mn-ea"/>
          <a:cs typeface="+mn-cs"/>
          <a:sym typeface="Calibri"/>
        </a:defRPr>
      </a:lvl1pPr>
      <a:lvl2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n-lt"/>
          <a:ea typeface="+mn-ea"/>
          <a:cs typeface="+mn-cs"/>
          <a:sym typeface="Calibri"/>
        </a:defRPr>
      </a:lvl5pPr>
      <a:lvl6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n-lt"/>
          <a:ea typeface="+mn-ea"/>
          <a:cs typeface="+mn-cs"/>
          <a:sym typeface="Calibri"/>
        </a:defRPr>
      </a:lvl6pPr>
      <a:lvl7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n-lt"/>
          <a:ea typeface="+mn-ea"/>
          <a:cs typeface="+mn-cs"/>
          <a:sym typeface="Calibri"/>
        </a:defRPr>
      </a:lvl7pPr>
      <a:lvl8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n-lt"/>
          <a:ea typeface="+mn-ea"/>
          <a:cs typeface="+mn-cs"/>
          <a:sym typeface="Calibri"/>
        </a:defRPr>
      </a:lvl8pPr>
      <a:lvl9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n-lt"/>
          <a:ea typeface="+mn-ea"/>
          <a:cs typeface="+mn-cs"/>
          <a:sym typeface="Calibri"/>
        </a:defRPr>
      </a:lvl9pPr>
    </p:titleStyle>
    <p:bodyStyle>
      <a:lvl1pPr marL="342900" marR="0" indent="-342900" algn="l" defTabSz="9144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mn-lt"/>
          <a:ea typeface="+mn-ea"/>
          <a:cs typeface="+mn-cs"/>
          <a:sym typeface="Calibri"/>
        </a:defRPr>
      </a:lvl1pPr>
      <a:lvl2pPr marL="783771" marR="0" indent="-326571" algn="l" defTabSz="9144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mn-lt"/>
          <a:ea typeface="+mn-ea"/>
          <a:cs typeface="+mn-cs"/>
          <a:sym typeface="Calibri"/>
        </a:defRPr>
      </a:lvl2pPr>
      <a:lvl3pPr marL="1219200" marR="0" indent="-304800" algn="l" defTabSz="9144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mn-lt"/>
          <a:ea typeface="+mn-ea"/>
          <a:cs typeface="+mn-cs"/>
          <a:sym typeface="Calibri"/>
        </a:defRPr>
      </a:lvl3pPr>
      <a:lvl4pPr marL="1737360" marR="0" indent="-365760" algn="l" defTabSz="9144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mn-lt"/>
          <a:ea typeface="+mn-ea"/>
          <a:cs typeface="+mn-cs"/>
          <a:sym typeface="Calibri"/>
        </a:defRPr>
      </a:lvl4pPr>
      <a:lvl5pPr marL="2194560" marR="0" indent="-365760" algn="l" defTabSz="9144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mn-lt"/>
          <a:ea typeface="+mn-ea"/>
          <a:cs typeface="+mn-cs"/>
          <a:sym typeface="Calibri"/>
        </a:defRPr>
      </a:lvl5pPr>
      <a:lvl6pPr marL="2651760" marR="0" indent="-365760" algn="l" defTabSz="9144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mn-lt"/>
          <a:ea typeface="+mn-ea"/>
          <a:cs typeface="+mn-cs"/>
          <a:sym typeface="Calibri"/>
        </a:defRPr>
      </a:lvl6pPr>
      <a:lvl7pPr marL="3108960" marR="0" indent="-365760" algn="l" defTabSz="9144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mn-lt"/>
          <a:ea typeface="+mn-ea"/>
          <a:cs typeface="+mn-cs"/>
          <a:sym typeface="Calibri"/>
        </a:defRPr>
      </a:lvl7pPr>
      <a:lvl8pPr marL="3566159" marR="0" indent="-365759" algn="l" defTabSz="9144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mn-lt"/>
          <a:ea typeface="+mn-ea"/>
          <a:cs typeface="+mn-cs"/>
          <a:sym typeface="Calibri"/>
        </a:defRPr>
      </a:lvl8pPr>
      <a:lvl9pPr marL="4023359" marR="0" indent="-365759" algn="l" defTabSz="9144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9.pn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pn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2.xml"/></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1.png"/><Relationship Id="rId3" Type="http://schemas.openxmlformats.org/officeDocument/2006/relationships/image" Target="../media/image12.png"/></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3.xml"/></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4.xml"/></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5.xml"/></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canada.ca/en/health-canada/services/publications/health-system-services/medical-assistance-dying-interim-report-dec-2016.html" TargetMode="External"/></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0" name="Title 1"/>
          <p:cNvSpPr txBox="1"/>
          <p:nvPr>
            <p:ph type="ctrTitle"/>
          </p:nvPr>
        </p:nvSpPr>
        <p:spPr>
          <a:prstGeom prst="rect">
            <a:avLst/>
          </a:prstGeom>
        </p:spPr>
        <p:txBody>
          <a:bodyPr/>
          <a:lstStyle/>
          <a:p>
            <a:pPr defTabSz="694944">
              <a:defRPr sz="3343"/>
            </a:pPr>
            <a:r>
              <a:t>Medical Assistance in Dying on Vancouver Island</a:t>
            </a:r>
          </a:p>
          <a:p>
            <a:pPr defTabSz="694944">
              <a:defRPr sz="2736">
                <a:solidFill>
                  <a:srgbClr val="2ACC2F"/>
                </a:solidFill>
              </a:defRPr>
            </a:pPr>
            <a:r>
              <a:t>-the first year</a:t>
            </a:r>
          </a:p>
        </p:txBody>
      </p:sp>
      <p:sp>
        <p:nvSpPr>
          <p:cNvPr id="151" name="Subtitle 2"/>
          <p:cNvSpPr txBox="1"/>
          <p:nvPr>
            <p:ph type="subTitle" sz="quarter" idx="1"/>
          </p:nvPr>
        </p:nvSpPr>
        <p:spPr>
          <a:prstGeom prst="rect">
            <a:avLst/>
          </a:prstGeom>
        </p:spPr>
        <p:txBody>
          <a:bodyPr anchor="b"/>
          <a:lstStyle/>
          <a:p>
            <a:pPr algn="l">
              <a:defRPr sz="2400">
                <a:solidFill>
                  <a:srgbClr val="000000"/>
                </a:solidFill>
              </a:defRPr>
            </a:pPr>
            <a:r>
              <a:t>Dr. Stefanie Green</a:t>
            </a:r>
          </a:p>
          <a:p>
            <a:pPr algn="l">
              <a:defRPr sz="2400">
                <a:solidFill>
                  <a:srgbClr val="000000"/>
                </a:solidFill>
              </a:defRPr>
            </a:pPr>
            <a:r>
              <a:t>Dr. David Robertson</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6" name="BC Data…"/>
          <p:cNvSpPr txBox="1"/>
          <p:nvPr>
            <p:ph type="title"/>
          </p:nvPr>
        </p:nvSpPr>
        <p:spPr>
          <a:prstGeom prst="rect">
            <a:avLst/>
          </a:prstGeom>
        </p:spPr>
        <p:txBody>
          <a:bodyPr/>
          <a:lstStyle/>
          <a:p>
            <a:pPr defTabSz="749808">
              <a:lnSpc>
                <a:spcPct val="85000"/>
              </a:lnSpc>
              <a:defRPr spc="-49" sz="4838" u="sng"/>
            </a:pPr>
            <a:r>
              <a:rPr spc="-40" sz="3936"/>
              <a:t>BC Data</a:t>
            </a:r>
            <a:r>
              <a:t> </a:t>
            </a:r>
          </a:p>
          <a:p>
            <a:pPr defTabSz="749808">
              <a:lnSpc>
                <a:spcPct val="85000"/>
              </a:lnSpc>
              <a:defRPr spc="-31" sz="3034"/>
            </a:pPr>
            <a:r>
              <a:t>January 1, 2016 - June 30, 2017</a:t>
            </a:r>
          </a:p>
        </p:txBody>
      </p:sp>
      <p:sp>
        <p:nvSpPr>
          <p:cNvPr id="177" name="Fraser Health                    64…"/>
          <p:cNvSpPr txBox="1"/>
          <p:nvPr>
            <p:ph type="body" idx="1"/>
          </p:nvPr>
        </p:nvSpPr>
        <p:spPr>
          <a:prstGeom prst="rect">
            <a:avLst/>
          </a:prstGeom>
        </p:spPr>
        <p:txBody>
          <a:bodyPr anchor="ctr"/>
          <a:lstStyle/>
          <a:p>
            <a:pPr marL="0" indent="0" defTabSz="457200">
              <a:spcBef>
                <a:spcPts val="0"/>
              </a:spcBef>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380">
                <a:solidFill>
                  <a:srgbClr val="232323"/>
                </a:solidFill>
                <a:latin typeface="Arial"/>
                <a:ea typeface="Arial"/>
                <a:cs typeface="Arial"/>
                <a:sym typeface="Arial"/>
              </a:defRPr>
            </a:pPr>
            <a:r>
              <a:t>Fraser Health                    64</a:t>
            </a:r>
          </a:p>
          <a:p>
            <a:pPr marL="0" indent="0" defTabSz="457200">
              <a:spcBef>
                <a:spcPts val="0"/>
              </a:spcBef>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380">
                <a:solidFill>
                  <a:srgbClr val="232323"/>
                </a:solidFill>
                <a:latin typeface="Arial"/>
                <a:ea typeface="Arial"/>
                <a:cs typeface="Arial"/>
                <a:sym typeface="Arial"/>
              </a:defRPr>
            </a:pPr>
            <a:r>
              <a:t>Interior Health                   78</a:t>
            </a:r>
          </a:p>
          <a:p>
            <a:pPr marL="0" indent="0" defTabSz="457200">
              <a:spcBef>
                <a:spcPts val="0"/>
              </a:spcBef>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380">
                <a:solidFill>
                  <a:srgbClr val="232323"/>
                </a:solidFill>
                <a:latin typeface="Arial"/>
                <a:ea typeface="Arial"/>
                <a:cs typeface="Arial"/>
                <a:sym typeface="Arial"/>
              </a:defRPr>
            </a:pPr>
            <a:r>
              <a:t>Island Health                   210</a:t>
            </a:r>
          </a:p>
          <a:p>
            <a:pPr marL="0" indent="0" defTabSz="457200">
              <a:spcBef>
                <a:spcPts val="0"/>
              </a:spcBef>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380">
                <a:solidFill>
                  <a:srgbClr val="232323"/>
                </a:solidFill>
                <a:latin typeface="Arial"/>
                <a:ea typeface="Arial"/>
                <a:cs typeface="Arial"/>
                <a:sym typeface="Arial"/>
              </a:defRPr>
            </a:pPr>
            <a:r>
              <a:t>Northern Health                 15</a:t>
            </a:r>
          </a:p>
          <a:p>
            <a:pPr marL="0" indent="0" defTabSz="457200">
              <a:spcBef>
                <a:spcPts val="0"/>
              </a:spcBef>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380">
                <a:solidFill>
                  <a:srgbClr val="232323"/>
                </a:solidFill>
                <a:latin typeface="Arial"/>
                <a:ea typeface="Arial"/>
                <a:cs typeface="Arial"/>
                <a:sym typeface="Arial"/>
              </a:defRPr>
            </a:pPr>
            <a:r>
              <a:t>Vancouver Coastal          132</a:t>
            </a:r>
          </a:p>
          <a:p>
            <a:pPr marL="0" indent="0" defTabSz="457200">
              <a:spcBef>
                <a:spcPts val="0"/>
              </a:spcBef>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380">
                <a:solidFill>
                  <a:srgbClr val="232323"/>
                </a:solidFill>
                <a:latin typeface="Arial"/>
                <a:ea typeface="Arial"/>
                <a:cs typeface="Arial"/>
                <a:sym typeface="Arial"/>
              </a:defRPr>
            </a:pPr>
          </a:p>
          <a:p>
            <a:pPr marL="0" indent="0" defTabSz="457200">
              <a:spcBef>
                <a:spcPts val="0"/>
              </a:spcBef>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380">
                <a:solidFill>
                  <a:srgbClr val="232323"/>
                </a:solidFill>
                <a:latin typeface="Arial"/>
                <a:ea typeface="Arial"/>
                <a:cs typeface="Arial"/>
                <a:sym typeface="Arial"/>
              </a:defRPr>
            </a:pPr>
          </a:p>
          <a:p>
            <a:pPr marL="0" indent="0" defTabSz="457200">
              <a:spcBef>
                <a:spcPts val="0"/>
              </a:spcBef>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z="2380">
                <a:solidFill>
                  <a:srgbClr val="232323"/>
                </a:solidFill>
                <a:latin typeface="Arial"/>
                <a:ea typeface="Arial"/>
                <a:cs typeface="Arial"/>
                <a:sym typeface="Arial"/>
              </a:defRPr>
            </a:pPr>
            <a:r>
              <a:t>Total  MAID Deaths        499  (</a:t>
            </a:r>
            <a:r>
              <a:rPr>
                <a:solidFill>
                  <a:srgbClr val="C82506"/>
                </a:solidFill>
              </a:rPr>
              <a:t>approx 1.4% of all deaths</a:t>
            </a:r>
            <a:r>
              <a:t>)</a:t>
            </a:r>
          </a:p>
          <a:p>
            <a:pPr marL="0" indent="0" defTabSz="457200">
              <a:spcBef>
                <a:spcPts val="0"/>
              </a:spcBef>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i="1" sz="1280">
                <a:solidFill>
                  <a:srgbClr val="232323"/>
                </a:solidFill>
                <a:latin typeface="Arial"/>
                <a:ea typeface="Arial"/>
                <a:cs typeface="Arial"/>
                <a:sym typeface="Arial"/>
              </a:defRPr>
            </a:pPr>
            <a:r>
              <a:rPr i="0"/>
              <a:t>*</a:t>
            </a:r>
            <a:r>
              <a:t>Eight of these deaths were reported prior to June 17, 2016.</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9" name="Vancouver Island"/>
          <p:cNvSpPr txBox="1"/>
          <p:nvPr>
            <p:ph type="title"/>
          </p:nvPr>
        </p:nvSpPr>
        <p:spPr>
          <a:prstGeom prst="rect">
            <a:avLst/>
          </a:prstGeom>
        </p:spPr>
        <p:txBody>
          <a:bodyPr/>
          <a:lstStyle>
            <a:lvl1pPr defTabSz="584200">
              <a:defRPr u="sng"/>
            </a:lvl1pPr>
          </a:lstStyle>
          <a:p>
            <a:pPr/>
            <a:r>
              <a:t>Vancouver Island</a:t>
            </a:r>
          </a:p>
        </p:txBody>
      </p:sp>
      <p:sp>
        <p:nvSpPr>
          <p:cNvPr id="180" name="As of June 30, 2017 there have been 210 MAID deaths…"/>
          <p:cNvSpPr txBox="1"/>
          <p:nvPr>
            <p:ph type="body" idx="1"/>
          </p:nvPr>
        </p:nvSpPr>
        <p:spPr>
          <a:prstGeom prst="rect">
            <a:avLst/>
          </a:prstGeom>
        </p:spPr>
        <p:txBody>
          <a:bodyPr anchor="ctr"/>
          <a:lstStyle/>
          <a:p>
            <a:pPr marL="0" indent="0" defTabSz="584200">
              <a:spcBef>
                <a:spcPts val="4200"/>
              </a:spcBef>
              <a:buSzTx/>
              <a:buFontTx/>
              <a:buNone/>
              <a:defRPr sz="3600">
                <a:latin typeface="Trebuchet MS"/>
                <a:ea typeface="Trebuchet MS"/>
                <a:cs typeface="Trebuchet MS"/>
                <a:sym typeface="Trebuchet MS"/>
              </a:defRPr>
            </a:pPr>
            <a:r>
              <a:rPr sz="2600"/>
              <a:t>As of June 30, 2017 there have been </a:t>
            </a:r>
            <a:r>
              <a:rPr sz="2600">
                <a:solidFill>
                  <a:srgbClr val="C81E02"/>
                </a:solidFill>
              </a:rPr>
              <a:t>210</a:t>
            </a:r>
            <a:r>
              <a:rPr sz="2600"/>
              <a:t> MAID deaths</a:t>
            </a:r>
            <a:r>
              <a:t> </a:t>
            </a:r>
          </a:p>
          <a:p>
            <a:pPr marL="0" indent="0" defTabSz="584200">
              <a:spcBef>
                <a:spcPts val="4200"/>
              </a:spcBef>
              <a:buSzTx/>
              <a:buFontTx/>
              <a:buNone/>
              <a:defRPr sz="2600">
                <a:latin typeface="Trebuchet MS"/>
                <a:ea typeface="Trebuchet MS"/>
                <a:cs typeface="Trebuchet MS"/>
                <a:sym typeface="Trebuchet MS"/>
              </a:defRPr>
            </a:pPr>
            <a:r>
              <a:t>This is approximately </a:t>
            </a:r>
            <a:r>
              <a:rPr>
                <a:solidFill>
                  <a:srgbClr val="C82506"/>
                </a:solidFill>
              </a:rPr>
              <a:t>3%</a:t>
            </a:r>
            <a:r>
              <a:t> of all deaths</a:t>
            </a:r>
          </a:p>
          <a:p>
            <a:pPr marL="0" indent="0" defTabSz="584200">
              <a:spcBef>
                <a:spcPts val="4200"/>
              </a:spcBef>
              <a:buSzTx/>
              <a:buFontTx/>
              <a:buNone/>
              <a:defRPr sz="3600">
                <a:latin typeface="Helvetica Light"/>
                <a:ea typeface="Helvetica Light"/>
                <a:cs typeface="Helvetica Light"/>
                <a:sym typeface="Helvetica Light"/>
              </a:defRPr>
            </a:pPr>
          </a:p>
          <a:p>
            <a:pPr marL="0" indent="0" defTabSz="457200">
              <a:spcBef>
                <a:spcPts val="0"/>
              </a:spcBef>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i="1" sz="2400">
                <a:solidFill>
                  <a:srgbClr val="232323"/>
                </a:solidFill>
                <a:latin typeface="Arial"/>
                <a:ea typeface="Arial"/>
                <a:cs typeface="Arial"/>
                <a:sym typeface="Arial"/>
              </a:defRPr>
            </a:pPr>
            <a:r>
              <a:t>THIS IS THE HIGHEST NUMBER OF MAID DEATHS, PER CAPITA, IN THE COUNTRY</a:t>
            </a:r>
            <a:endParaRPr i="0"/>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82" name="ist year %AD graph.png" descr="ist year %AD graph.png"/>
          <p:cNvPicPr>
            <a:picLocks noChangeAspect="1"/>
          </p:cNvPicPr>
          <p:nvPr/>
        </p:nvPicPr>
        <p:blipFill>
          <a:blip r:embed="rId2">
            <a:extLst/>
          </a:blip>
          <a:stretch>
            <a:fillRect/>
          </a:stretch>
        </p:blipFill>
        <p:spPr>
          <a:xfrm>
            <a:off x="769396" y="944204"/>
            <a:ext cx="7605208" cy="5803227"/>
          </a:xfrm>
          <a:prstGeom prst="rect">
            <a:avLst/>
          </a:prstGeom>
          <a:ln w="12700">
            <a:miter lim="400000"/>
          </a:ln>
        </p:spPr>
      </p:pic>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4" name="Vancouver Island MAiD…"/>
          <p:cNvSpPr txBox="1"/>
          <p:nvPr>
            <p:ph type="ctrTitle"/>
          </p:nvPr>
        </p:nvSpPr>
        <p:spPr>
          <a:prstGeom prst="rect">
            <a:avLst/>
          </a:prstGeom>
        </p:spPr>
        <p:txBody>
          <a:bodyPr/>
          <a:lstStyle/>
          <a:p>
            <a:pPr/>
            <a:r>
              <a:t>Vancouver Island MAiD</a:t>
            </a:r>
          </a:p>
          <a:p>
            <a:pPr>
              <a:defRPr sz="3600"/>
            </a:pPr>
            <a:r>
              <a:t>-the first year</a:t>
            </a:r>
          </a:p>
        </p:txBody>
      </p:sp>
      <p:sp>
        <p:nvSpPr>
          <p:cNvPr id="185" name="Body"/>
          <p:cNvSpPr txBox="1"/>
          <p:nvPr>
            <p:ph type="subTitle" sz="quarter" idx="1"/>
          </p:nvPr>
        </p:nvSpPr>
        <p:spPr>
          <a:prstGeom prst="rect">
            <a:avLst/>
          </a:prstGeom>
        </p:spPr>
        <p:txBody>
          <a:bodyPr/>
          <a:lstStyle/>
          <a:p>
            <a:pP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7" name="Title 1"/>
          <p:cNvSpPr txBox="1"/>
          <p:nvPr>
            <p:ph type="title"/>
          </p:nvPr>
        </p:nvSpPr>
        <p:spPr>
          <a:prstGeom prst="rect">
            <a:avLst/>
          </a:prstGeom>
        </p:spPr>
        <p:txBody>
          <a:bodyPr/>
          <a:lstStyle>
            <a:lvl1pPr>
              <a:defRPr u="sng"/>
            </a:lvl1pPr>
          </a:lstStyle>
          <a:p>
            <a:pPr/>
            <a:r>
              <a:t>MAID Deaths per Month</a:t>
            </a:r>
          </a:p>
        </p:txBody>
      </p:sp>
      <p:graphicFrame>
        <p:nvGraphicFramePr>
          <p:cNvPr id="188" name="Content Placeholder 3"/>
          <p:cNvGraphicFramePr/>
          <p:nvPr/>
        </p:nvGraphicFramePr>
        <p:xfrm>
          <a:off x="512442" y="2019638"/>
          <a:ext cx="6234912" cy="4008103"/>
        </p:xfrm>
        <a:graphic xmlns:a="http://schemas.openxmlformats.org/drawingml/2006/main">
          <a:graphicData uri="http://schemas.openxmlformats.org/drawingml/2006/chart">
            <c:chart xmlns:c="http://schemas.openxmlformats.org/drawingml/2006/chart" r:id="rId2"/>
          </a:graphicData>
        </a:graphic>
      </p:graphicFrame>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0" name="Gender"/>
          <p:cNvSpPr txBox="1"/>
          <p:nvPr>
            <p:ph type="title"/>
          </p:nvPr>
        </p:nvSpPr>
        <p:spPr>
          <a:prstGeom prst="rect">
            <a:avLst/>
          </a:prstGeom>
        </p:spPr>
        <p:txBody>
          <a:bodyPr anchor="t"/>
          <a:lstStyle>
            <a:lvl1pPr>
              <a:defRPr u="sng">
                <a:latin typeface="Trebuchet MS"/>
                <a:ea typeface="Trebuchet MS"/>
                <a:cs typeface="Trebuchet MS"/>
                <a:sym typeface="Trebuchet MS"/>
              </a:defRPr>
            </a:lvl1pPr>
          </a:lstStyle>
          <a:p>
            <a:pPr/>
            <a:r>
              <a:t>Gender</a:t>
            </a:r>
          </a:p>
        </p:txBody>
      </p:sp>
      <p:sp>
        <p:nvSpPr>
          <p:cNvPr id="191" name="Slightly more males than females"/>
          <p:cNvSpPr txBox="1"/>
          <p:nvPr>
            <p:ph type="body" sz="half" idx="1"/>
          </p:nvPr>
        </p:nvSpPr>
        <p:spPr>
          <a:prstGeom prst="rect">
            <a:avLst/>
          </a:prstGeom>
        </p:spPr>
        <p:txBody>
          <a:bodyPr/>
          <a:lstStyle/>
          <a:p>
            <a:pPr marL="228600" indent="-228600">
              <a:defRPr sz="2400">
                <a:latin typeface="Trebuchet MS"/>
                <a:ea typeface="Trebuchet MS"/>
                <a:cs typeface="Trebuchet MS"/>
                <a:sym typeface="Trebuchet MS"/>
              </a:defRPr>
            </a:pPr>
            <a:r>
              <a:t>Slightly more </a:t>
            </a:r>
            <a:r>
              <a:rPr b="1">
                <a:solidFill>
                  <a:srgbClr val="0365C0"/>
                </a:solidFill>
              </a:rPr>
              <a:t>males</a:t>
            </a:r>
            <a:r>
              <a:t> than </a:t>
            </a:r>
            <a:r>
              <a:rPr b="1">
                <a:solidFill>
                  <a:srgbClr val="00A300"/>
                </a:solidFill>
              </a:rPr>
              <a:t>females</a:t>
            </a:r>
          </a:p>
        </p:txBody>
      </p:sp>
      <p:pic>
        <p:nvPicPr>
          <p:cNvPr id="192" name="Screen Shot 2017-08-29 at 6.47.52 AM.png" descr="Screen Shot 2017-08-29 at 6.47.52 AM.png"/>
          <p:cNvPicPr>
            <a:picLocks noChangeAspect="1"/>
          </p:cNvPicPr>
          <p:nvPr/>
        </p:nvPicPr>
        <p:blipFill>
          <a:blip r:embed="rId2">
            <a:extLst/>
          </a:blip>
          <a:stretch>
            <a:fillRect/>
          </a:stretch>
        </p:blipFill>
        <p:spPr>
          <a:xfrm>
            <a:off x="4508079" y="1966264"/>
            <a:ext cx="4807570" cy="4148840"/>
          </a:xfrm>
          <a:prstGeom prst="rect">
            <a:avLst/>
          </a:prstGeom>
          <a:ln w="12700">
            <a:miter lim="400000"/>
          </a:ln>
        </p:spPr>
      </p:pic>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4" name="Age…"/>
          <p:cNvSpPr txBox="1"/>
          <p:nvPr>
            <p:ph type="title"/>
          </p:nvPr>
        </p:nvSpPr>
        <p:spPr>
          <a:xfrm>
            <a:off x="551118" y="382314"/>
            <a:ext cx="8616143" cy="2063110"/>
          </a:xfrm>
          <a:prstGeom prst="rect">
            <a:avLst/>
          </a:prstGeom>
        </p:spPr>
        <p:txBody>
          <a:bodyPr/>
          <a:lstStyle/>
          <a:p>
            <a:pPr defTabSz="391414">
              <a:defRPr sz="5360" u="sng">
                <a:latin typeface="Trebuchet MS"/>
                <a:ea typeface="Trebuchet MS"/>
                <a:cs typeface="Trebuchet MS"/>
                <a:sym typeface="Trebuchet MS"/>
              </a:defRPr>
            </a:pPr>
            <a:r>
              <a:t>Age</a:t>
            </a:r>
          </a:p>
          <a:p>
            <a:pPr defTabSz="391414">
              <a:defRPr sz="2412">
                <a:solidFill>
                  <a:srgbClr val="164F86"/>
                </a:solidFill>
                <a:latin typeface="Trebuchet MS"/>
                <a:ea typeface="Trebuchet MS"/>
                <a:cs typeface="Trebuchet MS"/>
                <a:sym typeface="Trebuchet MS"/>
              </a:defRPr>
            </a:pPr>
          </a:p>
          <a:p>
            <a:pPr defTabSz="391414">
              <a:defRPr sz="2814">
                <a:solidFill>
                  <a:srgbClr val="164F86"/>
                </a:solidFill>
                <a:latin typeface="Trebuchet MS"/>
                <a:ea typeface="Trebuchet MS"/>
                <a:cs typeface="Trebuchet MS"/>
                <a:sym typeface="Trebuchet MS"/>
              </a:defRPr>
            </a:pPr>
            <a:r>
              <a:rPr>
                <a:solidFill>
                  <a:srgbClr val="000000"/>
                </a:solidFill>
              </a:rPr>
              <a:t>Average age was</a:t>
            </a:r>
            <a:r>
              <a:t> </a:t>
            </a:r>
            <a:r>
              <a:rPr b="1">
                <a:solidFill>
                  <a:srgbClr val="C82506"/>
                </a:solidFill>
              </a:rPr>
              <a:t>76 years </a:t>
            </a:r>
            <a:r>
              <a:rPr>
                <a:solidFill>
                  <a:srgbClr val="000000"/>
                </a:solidFill>
              </a:rPr>
              <a:t>ranging from 39 to 105</a:t>
            </a:r>
          </a:p>
        </p:txBody>
      </p:sp>
      <p:sp>
        <p:nvSpPr>
          <p:cNvPr id="195" name="Body"/>
          <p:cNvSpPr txBox="1"/>
          <p:nvPr>
            <p:ph type="body" sz="half" idx="1"/>
          </p:nvPr>
        </p:nvSpPr>
        <p:spPr>
          <a:xfrm>
            <a:off x="2646618" y="1767696"/>
            <a:ext cx="4038601" cy="4525964"/>
          </a:xfrm>
          <a:prstGeom prst="rect">
            <a:avLst/>
          </a:prstGeom>
        </p:spPr>
        <p:txBody>
          <a:bodyPr/>
          <a:lstStyle/>
          <a:p>
            <a:pPr marL="0" indent="0">
              <a:buSzTx/>
              <a:buFontTx/>
              <a:buNone/>
            </a:pPr>
          </a:p>
        </p:txBody>
      </p:sp>
      <p:pic>
        <p:nvPicPr>
          <p:cNvPr id="196" name="Screen Shot 2017-08-29 at 6.18.49 AM.png" descr="Screen Shot 2017-08-29 at 6.18.49 AM.png"/>
          <p:cNvPicPr>
            <a:picLocks noChangeAspect="1"/>
          </p:cNvPicPr>
          <p:nvPr/>
        </p:nvPicPr>
        <p:blipFill>
          <a:blip r:embed="rId2">
            <a:extLst/>
          </a:blip>
          <a:stretch>
            <a:fillRect/>
          </a:stretch>
        </p:blipFill>
        <p:spPr>
          <a:xfrm>
            <a:off x="1263650" y="2757922"/>
            <a:ext cx="6616700" cy="3048001"/>
          </a:xfrm>
          <a:prstGeom prst="rect">
            <a:avLst/>
          </a:prstGeom>
          <a:ln w="12700">
            <a:miter lim="400000"/>
          </a:ln>
        </p:spPr>
      </p:pic>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8" name="14% of all cases employed telehealth services during assessment"/>
          <p:cNvSpPr txBox="1"/>
          <p:nvPr>
            <p:ph type="ctrTitle"/>
          </p:nvPr>
        </p:nvSpPr>
        <p:spPr>
          <a:prstGeom prst="rect">
            <a:avLst/>
          </a:prstGeom>
        </p:spPr>
        <p:txBody>
          <a:bodyPr/>
          <a:lstStyle>
            <a:lvl1pPr defTabSz="758951">
              <a:defRPr sz="3652"/>
            </a:lvl1pPr>
          </a:lstStyle>
          <a:p>
            <a:pPr/>
            <a:r>
              <a:t>14% of all cases employed telehealth services during assessment</a:t>
            </a:r>
          </a:p>
        </p:txBody>
      </p:sp>
      <p:sp>
        <p:nvSpPr>
          <p:cNvPr id="199" name="Body"/>
          <p:cNvSpPr txBox="1"/>
          <p:nvPr>
            <p:ph type="subTitle" sz="quarter" idx="1"/>
          </p:nvPr>
        </p:nvSpPr>
        <p:spPr>
          <a:prstGeom prst="rect">
            <a:avLst/>
          </a:prstGeom>
        </p:spPr>
        <p:txBody>
          <a:bodyPr/>
          <a:lstStyle/>
          <a:p>
            <a:pP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1" name="Title 1"/>
          <p:cNvSpPr txBox="1"/>
          <p:nvPr>
            <p:ph type="title"/>
          </p:nvPr>
        </p:nvSpPr>
        <p:spPr>
          <a:prstGeom prst="rect">
            <a:avLst/>
          </a:prstGeom>
        </p:spPr>
        <p:txBody>
          <a:bodyPr/>
          <a:lstStyle/>
          <a:p>
            <a:pPr/>
            <a:r>
              <a:t>Days from Request to MAID</a:t>
            </a:r>
          </a:p>
        </p:txBody>
      </p:sp>
      <p:graphicFrame>
        <p:nvGraphicFramePr>
          <p:cNvPr id="202" name="Content Placeholder 3"/>
          <p:cNvGraphicFramePr/>
          <p:nvPr/>
        </p:nvGraphicFramePr>
        <p:xfrm>
          <a:off x="512442" y="1702138"/>
          <a:ext cx="8122304" cy="4325603"/>
        </p:xfrm>
        <a:graphic xmlns:a="http://schemas.openxmlformats.org/drawingml/2006/main">
          <a:graphicData uri="http://schemas.openxmlformats.org/drawingml/2006/chart">
            <c:chart xmlns:c="http://schemas.openxmlformats.org/drawingml/2006/chart" r:id="rId2"/>
          </a:graphicData>
        </a:graphic>
      </p:graphicFrame>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4" name="25% of all cases were expedited to less than 10 days"/>
          <p:cNvSpPr txBox="1"/>
          <p:nvPr>
            <p:ph type="ctrTitle"/>
          </p:nvPr>
        </p:nvSpPr>
        <p:spPr>
          <a:prstGeom prst="rect">
            <a:avLst/>
          </a:prstGeom>
        </p:spPr>
        <p:txBody>
          <a:bodyPr/>
          <a:lstStyle/>
          <a:p>
            <a:pPr/>
            <a:r>
              <a:t>25% of all cases were expedited to less than 10 days</a:t>
            </a:r>
          </a:p>
        </p:txBody>
      </p:sp>
      <p:sp>
        <p:nvSpPr>
          <p:cNvPr id="205" name="Body"/>
          <p:cNvSpPr txBox="1"/>
          <p:nvPr>
            <p:ph type="subTitle" sz="quarter" idx="1"/>
          </p:nvPr>
        </p:nvSpPr>
        <p:spPr>
          <a:prstGeom prst="rect">
            <a:avLst/>
          </a:prstGeom>
        </p:spPr>
        <p:txBody>
          <a:bodyPr/>
          <a:lstStyle/>
          <a:p>
            <a:pP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3" name="DR. STEFANIE GREEN"/>
          <p:cNvSpPr txBox="1"/>
          <p:nvPr>
            <p:ph type="title"/>
          </p:nvPr>
        </p:nvSpPr>
        <p:spPr>
          <a:prstGeom prst="rect">
            <a:avLst/>
          </a:prstGeom>
        </p:spPr>
        <p:txBody>
          <a:bodyPr/>
          <a:lstStyle/>
          <a:p>
            <a:pPr/>
            <a:r>
              <a:t>DR. STEFANIE GREEN</a:t>
            </a:r>
          </a:p>
        </p:txBody>
      </p:sp>
      <p:sp>
        <p:nvSpPr>
          <p:cNvPr id="154" name="Previous life:…"/>
          <p:cNvSpPr txBox="1"/>
          <p:nvPr>
            <p:ph type="body" idx="1"/>
          </p:nvPr>
        </p:nvSpPr>
        <p:spPr>
          <a:prstGeom prst="rect">
            <a:avLst/>
          </a:prstGeom>
        </p:spPr>
        <p:txBody>
          <a:bodyPr/>
          <a:lstStyle/>
          <a:p>
            <a:pPr marL="0" indent="0" defTabSz="850391">
              <a:buSzTx/>
              <a:buFontTx/>
              <a:buNone/>
              <a:defRPr sz="2232"/>
            </a:pPr>
            <a:r>
              <a:rPr u="sng"/>
              <a:t>Previous life</a:t>
            </a:r>
            <a:r>
              <a:t>: </a:t>
            </a:r>
          </a:p>
          <a:p>
            <a:pPr marL="223787" indent="-223787" defTabSz="850391">
              <a:buFontTx/>
              <a:defRPr sz="2232"/>
            </a:pPr>
            <a:r>
              <a:t>Family physician</a:t>
            </a:r>
          </a:p>
          <a:p>
            <a:pPr marL="223787" indent="-223787" defTabSz="850391">
              <a:buFontTx/>
              <a:defRPr sz="2232"/>
            </a:pPr>
            <a:r>
              <a:t>Maternity doctor</a:t>
            </a:r>
          </a:p>
          <a:p>
            <a:pPr marL="223787" indent="-223787" defTabSz="850391">
              <a:buFontTx/>
              <a:defRPr sz="2232"/>
            </a:pPr>
          </a:p>
          <a:p>
            <a:pPr marL="0" indent="0" defTabSz="850391">
              <a:buSzTx/>
              <a:buFontTx/>
              <a:buNone/>
              <a:defRPr sz="2232"/>
            </a:pPr>
            <a:r>
              <a:rPr u="sng"/>
              <a:t>Current Life</a:t>
            </a:r>
            <a:r>
              <a:t>: </a:t>
            </a:r>
          </a:p>
          <a:p>
            <a:pPr marL="223787" indent="-223787" defTabSz="850391">
              <a:buFontTx/>
              <a:defRPr sz="2232"/>
            </a:pPr>
            <a:r>
              <a:t>MAiD provider+</a:t>
            </a:r>
          </a:p>
          <a:p>
            <a:pPr marL="0" indent="0" defTabSz="850391">
              <a:buSzTx/>
              <a:buFontTx/>
              <a:buNone/>
              <a:defRPr sz="2232"/>
            </a:pPr>
          </a:p>
          <a:p>
            <a:pPr marL="0" indent="0" defTabSz="850391">
              <a:buSzTx/>
              <a:buFontTx/>
              <a:buNone/>
              <a:defRPr sz="2232"/>
            </a:pPr>
            <a:r>
              <a:rPr u="sng"/>
              <a:t>Relevant associations</a:t>
            </a:r>
            <a:r>
              <a:t>:</a:t>
            </a:r>
          </a:p>
          <a:p>
            <a:pPr marL="298383" indent="-298383" defTabSz="850391">
              <a:buFontTx/>
              <a:defRPr sz="2232"/>
            </a:pPr>
            <a:r>
              <a:t>University of British Columbia/University of Victoria (clinical faculty)</a:t>
            </a:r>
          </a:p>
          <a:p>
            <a:pPr marL="298383" indent="-298383" defTabSz="850391">
              <a:buFontTx/>
              <a:defRPr sz="2232"/>
            </a:pPr>
            <a:r>
              <a:t>Co-founder, Director and President Canadian Association of MAiD Assessors and Providers (CAMAP) </a:t>
            </a:r>
            <a:r>
              <a:rPr>
                <a:solidFill>
                  <a:schemeClr val="accent5">
                    <a:satOff val="-6843"/>
                    <a:lumOff val="-10705"/>
                  </a:schemeClr>
                </a:solidFill>
              </a:rPr>
              <a:t>www.CamapCanada.ca</a:t>
            </a:r>
          </a:p>
        </p:txBody>
      </p:sp>
      <p:sp>
        <p:nvSpPr>
          <p:cNvPr id="155" name="Text Placeholder 3"/>
          <p:cNvSpPr/>
          <p:nvPr>
            <p:ph type="body" idx="13"/>
          </p:nvPr>
        </p:nvSpPr>
        <p:spPr>
          <a:prstGeom prst="rect">
            <a:avLst/>
          </a:prstGeom>
        </p:spPr>
        <p:txBody>
          <a:bodyPr/>
          <a:lstStyle/>
          <a:p>
            <a:pPr marL="0" indent="0">
              <a:spcBef>
                <a:spcPts val="300"/>
              </a:spcBef>
              <a:buSzTx/>
              <a:buFontTx/>
              <a:buNone/>
              <a:defRPr sz="1400"/>
            </a:pP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7" name="Underlying diagnosis"/>
          <p:cNvSpPr txBox="1"/>
          <p:nvPr>
            <p:ph type="title"/>
          </p:nvPr>
        </p:nvSpPr>
        <p:spPr>
          <a:prstGeom prst="rect">
            <a:avLst/>
          </a:prstGeom>
        </p:spPr>
        <p:txBody>
          <a:bodyPr anchor="ctr"/>
          <a:lstStyle>
            <a:lvl1pPr>
              <a:defRPr u="sng">
                <a:latin typeface="Trebuchet MS"/>
                <a:ea typeface="Trebuchet MS"/>
                <a:cs typeface="Trebuchet MS"/>
                <a:sym typeface="Trebuchet MS"/>
              </a:defRPr>
            </a:lvl1pPr>
          </a:lstStyle>
          <a:p>
            <a:pPr/>
            <a:r>
              <a:t>Underlying diagnosis</a:t>
            </a:r>
          </a:p>
        </p:txBody>
      </p:sp>
      <p:sp>
        <p:nvSpPr>
          <p:cNvPr id="208" name="Cancer…"/>
          <p:cNvSpPr txBox="1"/>
          <p:nvPr>
            <p:ph type="body" sz="quarter" idx="1"/>
          </p:nvPr>
        </p:nvSpPr>
        <p:spPr>
          <a:prstGeom prst="rect">
            <a:avLst/>
          </a:prstGeom>
        </p:spPr>
        <p:txBody>
          <a:bodyPr/>
          <a:lstStyle/>
          <a:p>
            <a:pPr marL="271638" indent="-271638" algn="l">
              <a:buSzPct val="45000"/>
              <a:buBlip>
                <a:blip r:embed="rId2"/>
              </a:buBlip>
              <a:defRPr b="1">
                <a:solidFill>
                  <a:srgbClr val="0365C0"/>
                </a:solidFill>
                <a:latin typeface="+mj-lt"/>
                <a:ea typeface="+mj-ea"/>
                <a:cs typeface="+mj-cs"/>
                <a:sym typeface="Helvetica"/>
              </a:defRPr>
            </a:pPr>
            <a:r>
              <a:t>Cancer</a:t>
            </a:r>
          </a:p>
          <a:p>
            <a:pPr marL="271638" indent="-271638" algn="l">
              <a:buSzPct val="45000"/>
              <a:buBlip>
                <a:blip r:embed="rId2"/>
              </a:buBlip>
              <a:defRPr b="1">
                <a:solidFill>
                  <a:srgbClr val="00A000"/>
                </a:solidFill>
                <a:latin typeface="+mj-lt"/>
                <a:ea typeface="+mj-ea"/>
                <a:cs typeface="+mj-cs"/>
                <a:sym typeface="Helvetica"/>
              </a:defRPr>
            </a:pPr>
            <a:r>
              <a:t>Organ Failure</a:t>
            </a:r>
          </a:p>
          <a:p>
            <a:pPr marL="271638" indent="-271638" algn="l">
              <a:buSzPct val="45000"/>
              <a:buBlip>
                <a:blip r:embed="rId2"/>
              </a:buBlip>
              <a:defRPr b="1">
                <a:solidFill>
                  <a:srgbClr val="F39019"/>
                </a:solidFill>
                <a:latin typeface="+mj-lt"/>
                <a:ea typeface="+mj-ea"/>
                <a:cs typeface="+mj-cs"/>
                <a:sym typeface="Helvetica"/>
              </a:defRPr>
            </a:pPr>
            <a:r>
              <a:t>Neuromuscular</a:t>
            </a:r>
          </a:p>
          <a:p>
            <a:pPr marL="271638" indent="-271638" algn="l">
              <a:buSzPct val="45000"/>
              <a:buBlip>
                <a:blip r:embed="rId2"/>
              </a:buBlip>
              <a:defRPr b="1">
                <a:solidFill>
                  <a:srgbClr val="FF2600"/>
                </a:solidFill>
                <a:latin typeface="+mj-lt"/>
                <a:ea typeface="+mj-ea"/>
                <a:cs typeface="+mj-cs"/>
                <a:sym typeface="Helvetica"/>
              </a:defRPr>
            </a:pPr>
            <a:r>
              <a:t>Frailty</a:t>
            </a:r>
          </a:p>
        </p:txBody>
      </p:sp>
      <p:pic>
        <p:nvPicPr>
          <p:cNvPr id="209" name="Screen Shot 2017-08-29 at 8.46.19 AM.png" descr="Screen Shot 2017-08-29 at 8.46.19 AM.png"/>
          <p:cNvPicPr>
            <a:picLocks noChangeAspect="1"/>
          </p:cNvPicPr>
          <p:nvPr/>
        </p:nvPicPr>
        <p:blipFill>
          <a:blip r:embed="rId3">
            <a:extLst/>
          </a:blip>
          <a:stretch>
            <a:fillRect/>
          </a:stretch>
        </p:blipFill>
        <p:spPr>
          <a:xfrm>
            <a:off x="4199158" y="1806436"/>
            <a:ext cx="4752173" cy="4180044"/>
          </a:xfrm>
          <a:prstGeom prst="rect">
            <a:avLst/>
          </a:prstGeom>
          <a:ln w="12700">
            <a:miter lim="400000"/>
          </a:ln>
        </p:spPr>
      </p:pic>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1" name="Title 1"/>
          <p:cNvSpPr txBox="1"/>
          <p:nvPr>
            <p:ph type="title"/>
          </p:nvPr>
        </p:nvSpPr>
        <p:spPr>
          <a:prstGeom prst="rect">
            <a:avLst/>
          </a:prstGeom>
        </p:spPr>
        <p:txBody>
          <a:bodyPr/>
          <a:lstStyle>
            <a:lvl1pPr>
              <a:defRPr u="sng"/>
            </a:lvl1pPr>
          </a:lstStyle>
          <a:p>
            <a:pPr/>
            <a:r>
              <a:t>% MAID at Home</a:t>
            </a:r>
          </a:p>
        </p:txBody>
      </p:sp>
      <p:graphicFrame>
        <p:nvGraphicFramePr>
          <p:cNvPr id="212" name="Content Placeholder 3"/>
          <p:cNvGraphicFramePr/>
          <p:nvPr/>
        </p:nvGraphicFramePr>
        <p:xfrm>
          <a:off x="512442" y="2019638"/>
          <a:ext cx="6855637" cy="4008103"/>
        </p:xfrm>
        <a:graphic xmlns:a="http://schemas.openxmlformats.org/drawingml/2006/main">
          <a:graphicData uri="http://schemas.openxmlformats.org/drawingml/2006/chart">
            <c:chart xmlns:c="http://schemas.openxmlformats.org/drawingml/2006/chart" r:id="rId2"/>
          </a:graphicData>
        </a:graphic>
      </p:graphicFrame>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4" name="Title 1"/>
          <p:cNvSpPr txBox="1"/>
          <p:nvPr>
            <p:ph type="title"/>
          </p:nvPr>
        </p:nvSpPr>
        <p:spPr>
          <a:prstGeom prst="rect">
            <a:avLst/>
          </a:prstGeom>
        </p:spPr>
        <p:txBody>
          <a:bodyPr/>
          <a:lstStyle>
            <a:lvl1pPr>
              <a:defRPr u="sng"/>
            </a:lvl1pPr>
          </a:lstStyle>
          <a:p>
            <a:pPr/>
            <a:r>
              <a:t>Location of MAID</a:t>
            </a:r>
          </a:p>
        </p:txBody>
      </p:sp>
      <p:graphicFrame>
        <p:nvGraphicFramePr>
          <p:cNvPr id="215" name="Content Placeholder 3"/>
          <p:cNvGraphicFramePr/>
          <p:nvPr/>
        </p:nvGraphicFramePr>
        <p:xfrm>
          <a:off x="512442" y="2019638"/>
          <a:ext cx="6965337" cy="4008103"/>
        </p:xfrm>
        <a:graphic xmlns:a="http://schemas.openxmlformats.org/drawingml/2006/main">
          <a:graphicData uri="http://schemas.openxmlformats.org/drawingml/2006/chart">
            <c:chart xmlns:c="http://schemas.openxmlformats.org/drawingml/2006/chart" r:id="rId2"/>
          </a:graphicData>
        </a:graphic>
      </p:graphicFrame>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7" name="Note hospice numbers (14%)"/>
          <p:cNvSpPr txBox="1"/>
          <p:nvPr>
            <p:ph type="ctrTitle"/>
          </p:nvPr>
        </p:nvSpPr>
        <p:spPr>
          <a:prstGeom prst="rect">
            <a:avLst/>
          </a:prstGeom>
        </p:spPr>
        <p:txBody>
          <a:bodyPr/>
          <a:lstStyle>
            <a:lvl1pPr defTabSz="410765"/>
          </a:lstStyle>
          <a:p>
            <a:pPr/>
            <a:r>
              <a:t>Note hospice numbers (14%)</a:t>
            </a:r>
          </a:p>
        </p:txBody>
      </p:sp>
      <p:sp>
        <p:nvSpPr>
          <p:cNvPr id="218" name="Body"/>
          <p:cNvSpPr txBox="1"/>
          <p:nvPr>
            <p:ph type="subTitle" sz="quarter" idx="1"/>
          </p:nvPr>
        </p:nvSpPr>
        <p:spPr>
          <a:prstGeom prst="rect">
            <a:avLst/>
          </a:prstGeom>
        </p:spPr>
        <p:txBody>
          <a:bodyPr/>
          <a:lstStyle/>
          <a:p>
            <a:pPr/>
          </a:p>
        </p:txBody>
      </p:sp>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0" name="Title 1"/>
          <p:cNvSpPr txBox="1"/>
          <p:nvPr>
            <p:ph type="title"/>
          </p:nvPr>
        </p:nvSpPr>
        <p:spPr>
          <a:prstGeom prst="rect">
            <a:avLst/>
          </a:prstGeom>
        </p:spPr>
        <p:txBody>
          <a:bodyPr/>
          <a:lstStyle/>
          <a:p>
            <a:pPr/>
            <a:r>
              <a:t>Prescribers and Assessors</a:t>
            </a:r>
            <a:br/>
            <a:r>
              <a:rPr sz="2000"/>
              <a:t>Cumulative total</a:t>
            </a:r>
          </a:p>
        </p:txBody>
      </p:sp>
      <p:graphicFrame>
        <p:nvGraphicFramePr>
          <p:cNvPr id="221" name="Content Placeholder 3"/>
          <p:cNvGraphicFramePr/>
          <p:nvPr/>
        </p:nvGraphicFramePr>
        <p:xfrm>
          <a:off x="522786" y="1565299"/>
          <a:ext cx="8120232" cy="4491042"/>
        </p:xfrm>
        <a:graphic xmlns:a="http://schemas.openxmlformats.org/drawingml/2006/main">
          <a:graphicData uri="http://schemas.openxmlformats.org/drawingml/2006/chart">
            <c:chart xmlns:c="http://schemas.openxmlformats.org/drawingml/2006/chart" r:id="rId2"/>
          </a:graphicData>
        </a:graphic>
      </p:graphicFrame>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3" name="With the data we have it is not (yet) possible for us to reliably report on:"/>
          <p:cNvSpPr txBox="1"/>
          <p:nvPr>
            <p:ph type="title"/>
          </p:nvPr>
        </p:nvSpPr>
        <p:spPr>
          <a:prstGeom prst="rect">
            <a:avLst/>
          </a:prstGeom>
        </p:spPr>
        <p:txBody>
          <a:bodyPr/>
          <a:lstStyle>
            <a:lvl1pPr algn="l" defTabSz="370331">
              <a:lnSpc>
                <a:spcPts val="5800"/>
              </a:lnSpc>
              <a:spcBef>
                <a:spcPts val="900"/>
              </a:spcBef>
              <a:defRPr sz="3564" u="sng"/>
            </a:lvl1pPr>
          </a:lstStyle>
          <a:p>
            <a:pPr/>
            <a:r>
              <a:t>With the data we have it is not (yet) possible for us to reliably report on:</a:t>
            </a:r>
          </a:p>
        </p:txBody>
      </p:sp>
      <p:sp>
        <p:nvSpPr>
          <p:cNvPr id="224" name="the number of patients who made initial inquiries…"/>
          <p:cNvSpPr txBox="1"/>
          <p:nvPr>
            <p:ph type="body" idx="1"/>
          </p:nvPr>
        </p:nvSpPr>
        <p:spPr>
          <a:xfrm>
            <a:off x="337559" y="1384847"/>
            <a:ext cx="8229601" cy="4525964"/>
          </a:xfrm>
          <a:prstGeom prst="rect">
            <a:avLst/>
          </a:prstGeom>
        </p:spPr>
        <p:txBody>
          <a:bodyPr/>
          <a:lstStyle/>
          <a:p>
            <a:pPr marL="374315" indent="-374315" defTabSz="457200">
              <a:lnSpc>
                <a:spcPts val="5200"/>
              </a:lnSpc>
              <a:spcBef>
                <a:spcPts val="1200"/>
              </a:spcBef>
              <a:buFontTx/>
              <a:buAutoNum type="arabicPeriod" startAt="1"/>
              <a:defRPr sz="2800">
                <a:latin typeface="Trebuchet MS"/>
                <a:ea typeface="Trebuchet MS"/>
                <a:cs typeface="Trebuchet MS"/>
                <a:sym typeface="Trebuchet MS"/>
              </a:defRPr>
            </a:pPr>
          </a:p>
          <a:p>
            <a:pPr marL="374315" indent="-374315" defTabSz="457200">
              <a:lnSpc>
                <a:spcPts val="5200"/>
              </a:lnSpc>
              <a:spcBef>
                <a:spcPts val="1200"/>
              </a:spcBef>
              <a:buFontTx/>
              <a:buAutoNum type="arabicPeriod" startAt="1"/>
              <a:defRPr sz="2800">
                <a:latin typeface="Trebuchet MS"/>
                <a:ea typeface="Trebuchet MS"/>
                <a:cs typeface="Trebuchet MS"/>
                <a:sym typeface="Trebuchet MS"/>
              </a:defRPr>
            </a:pPr>
            <a:r>
              <a:t>the number of patients who made initial inquiries</a:t>
            </a:r>
          </a:p>
          <a:p>
            <a:pPr marL="0" indent="0" defTabSz="457200">
              <a:lnSpc>
                <a:spcPts val="5200"/>
              </a:lnSpc>
              <a:spcBef>
                <a:spcPts val="1200"/>
              </a:spcBef>
              <a:buSzTx/>
              <a:buFontTx/>
              <a:buNone/>
              <a:defRPr sz="2800">
                <a:latin typeface="Trebuchet MS"/>
                <a:ea typeface="Trebuchet MS"/>
                <a:cs typeface="Trebuchet MS"/>
                <a:sym typeface="Trebuchet MS"/>
              </a:defRPr>
            </a:pPr>
          </a:p>
          <a:p>
            <a:pPr marL="374315" indent="-374315" defTabSz="457200">
              <a:lnSpc>
                <a:spcPts val="5200"/>
              </a:lnSpc>
              <a:spcBef>
                <a:spcPts val="1200"/>
              </a:spcBef>
              <a:buFontTx/>
              <a:buAutoNum type="arabicPeriod" startAt="2"/>
              <a:defRPr sz="2800">
                <a:latin typeface="Trebuchet MS"/>
                <a:ea typeface="Trebuchet MS"/>
                <a:cs typeface="Trebuchet MS"/>
                <a:sym typeface="Trebuchet MS"/>
              </a:defRPr>
            </a:pPr>
            <a:r>
              <a:t>the number who made formal requests and did not meet criteria</a:t>
            </a:r>
          </a:p>
          <a:p>
            <a:pPr marL="0" indent="0" defTabSz="457200">
              <a:lnSpc>
                <a:spcPts val="5200"/>
              </a:lnSpc>
              <a:spcBef>
                <a:spcPts val="1200"/>
              </a:spcBef>
              <a:buSzTx/>
              <a:buFontTx/>
              <a:buNone/>
              <a:defRPr sz="2800">
                <a:latin typeface="Trebuchet MS"/>
                <a:ea typeface="Trebuchet MS"/>
                <a:cs typeface="Trebuchet MS"/>
                <a:sym typeface="Trebuchet MS"/>
              </a:defRPr>
            </a:pPr>
          </a:p>
          <a:p>
            <a:pPr marL="374315" indent="-374315" defTabSz="457200">
              <a:lnSpc>
                <a:spcPts val="5200"/>
              </a:lnSpc>
              <a:spcBef>
                <a:spcPts val="1200"/>
              </a:spcBef>
              <a:buFontTx/>
              <a:buAutoNum type="arabicPeriod" startAt="3"/>
              <a:defRPr sz="2800">
                <a:latin typeface="Trebuchet MS"/>
                <a:ea typeface="Trebuchet MS"/>
                <a:cs typeface="Trebuchet MS"/>
                <a:sym typeface="Trebuchet MS"/>
              </a:defRPr>
            </a:pPr>
            <a:r>
              <a:t>the number who died before MAID or who otherwise decided not to go ahead with MAID</a:t>
            </a:r>
          </a:p>
        </p:txBody>
      </p:sp>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6" name="Conclusions"/>
          <p:cNvSpPr txBox="1"/>
          <p:nvPr>
            <p:ph type="title"/>
          </p:nvPr>
        </p:nvSpPr>
        <p:spPr>
          <a:prstGeom prst="rect">
            <a:avLst/>
          </a:prstGeom>
        </p:spPr>
        <p:txBody>
          <a:bodyPr/>
          <a:lstStyle/>
          <a:p>
            <a:pPr/>
            <a:r>
              <a:t>Conclusions</a:t>
            </a:r>
          </a:p>
        </p:txBody>
      </p:sp>
      <p:sp>
        <p:nvSpPr>
          <p:cNvPr id="227" name="1. MAiD deaths on Vancouver Island account for 3% of all deaths. Median age is 76, vast majority are by iv route and gender equality is apparent. As expected, most common underlying illness is malignancy. Out of ordinary for Canada, on VI most are in home.…"/>
          <p:cNvSpPr txBox="1"/>
          <p:nvPr>
            <p:ph type="body" idx="1"/>
          </p:nvPr>
        </p:nvSpPr>
        <p:spPr>
          <a:prstGeom prst="rect">
            <a:avLst/>
          </a:prstGeom>
        </p:spPr>
        <p:txBody>
          <a:bodyPr/>
          <a:lstStyle/>
          <a:p>
            <a:pPr marL="0" indent="0" defTabSz="457200">
              <a:lnSpc>
                <a:spcPts val="4000"/>
              </a:lnSpc>
              <a:spcBef>
                <a:spcPts val="1200"/>
              </a:spcBef>
              <a:buSzTx/>
              <a:buFontTx/>
              <a:buNone/>
              <a:defRPr sz="1600">
                <a:latin typeface="Trebuchet MS"/>
                <a:ea typeface="Trebuchet MS"/>
                <a:cs typeface="Trebuchet MS"/>
                <a:sym typeface="Trebuchet MS"/>
              </a:defRPr>
            </a:pPr>
            <a:r>
              <a:t>1.</a:t>
            </a:r>
            <a:r>
              <a:rPr b="1"/>
              <a:t> </a:t>
            </a:r>
            <a:r>
              <a:rPr sz="1800"/>
              <a:t>MAiD deaths on Vancouver Island account for 3% of all deaths. Median age is 76, vast majority are by iv route and gender equality is apparent. As expected, most common underlying illness is malignancy. Out of ordinary for Canada, on VI most are in home. </a:t>
            </a:r>
            <a:endParaRPr sz="1800"/>
          </a:p>
          <a:p>
            <a:pPr marL="0" indent="0" defTabSz="457200">
              <a:lnSpc>
                <a:spcPts val="4000"/>
              </a:lnSpc>
              <a:spcBef>
                <a:spcPts val="1200"/>
              </a:spcBef>
              <a:buSzTx/>
              <a:buFontTx/>
              <a:buNone/>
              <a:defRPr sz="1800">
                <a:latin typeface="Trebuchet MS"/>
                <a:ea typeface="Trebuchet MS"/>
                <a:cs typeface="Trebuchet MS"/>
                <a:sym typeface="Trebuchet MS"/>
              </a:defRPr>
            </a:pPr>
            <a:r>
              <a:t>2. Access to MAiD is restricted by the geographic proximity of prescribers. The ongoing struggle to increase the number of prescribers is a real obstacle to access to MAID. There may be several factor involved (legal fears, financial disincentives, admin load, ?emotional toll). Faith-based institutions have declined to allow MAiD on the premises necessitating patient transfers but hospice in Victoria is allowing MAiD on the premises for those already admitted.</a:t>
            </a:r>
          </a:p>
          <a:p>
            <a:pPr marL="0" indent="0" defTabSz="457200">
              <a:lnSpc>
                <a:spcPts val="4000"/>
              </a:lnSpc>
              <a:spcBef>
                <a:spcPts val="1200"/>
              </a:spcBef>
              <a:buSzTx/>
              <a:buFontTx/>
              <a:buNone/>
              <a:defRPr sz="1800">
                <a:latin typeface="Trebuchet MS"/>
                <a:ea typeface="Trebuchet MS"/>
                <a:cs typeface="Trebuchet MS"/>
                <a:sym typeface="Trebuchet MS"/>
              </a:defRPr>
            </a:pPr>
            <a:r>
              <a:t>3. With the data we have it is not possible for us to reliably report on the number of patients who made initial inquiries, the number who made formal requests and did not meet criteria, and the number who died before MAiD or who otherwise decided not to go ahead with MAiD. </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7" name="DR. DAVID ROBERTSON"/>
          <p:cNvSpPr txBox="1"/>
          <p:nvPr>
            <p:ph type="title"/>
          </p:nvPr>
        </p:nvSpPr>
        <p:spPr>
          <a:prstGeom prst="rect">
            <a:avLst/>
          </a:prstGeom>
        </p:spPr>
        <p:txBody>
          <a:bodyPr/>
          <a:lstStyle/>
          <a:p>
            <a:pPr/>
            <a:r>
              <a:t>DR. DAVID ROBERTSON</a:t>
            </a:r>
          </a:p>
        </p:txBody>
      </p:sp>
      <p:sp>
        <p:nvSpPr>
          <p:cNvPr id="158" name="Previous life:…"/>
          <p:cNvSpPr txBox="1"/>
          <p:nvPr>
            <p:ph type="body" idx="1"/>
          </p:nvPr>
        </p:nvSpPr>
        <p:spPr>
          <a:prstGeom prst="rect">
            <a:avLst/>
          </a:prstGeom>
        </p:spPr>
        <p:txBody>
          <a:bodyPr anchor="ctr"/>
          <a:lstStyle/>
          <a:p>
            <a:pPr marL="0" indent="0">
              <a:buSzTx/>
              <a:buFontTx/>
              <a:buNone/>
              <a:defRPr sz="2400"/>
            </a:pPr>
            <a:r>
              <a:rPr u="sng"/>
              <a:t>Previous life</a:t>
            </a:r>
            <a:r>
              <a:t>: </a:t>
            </a:r>
          </a:p>
          <a:p>
            <a:pPr marL="240631" indent="-240631">
              <a:buFontTx/>
              <a:defRPr sz="2400"/>
            </a:pPr>
            <a:r>
              <a:t>Anesthesthiologist</a:t>
            </a:r>
          </a:p>
          <a:p>
            <a:pPr marL="240631" indent="-240631">
              <a:buFontTx/>
              <a:defRPr sz="2400"/>
            </a:pPr>
          </a:p>
          <a:p>
            <a:pPr marL="0" indent="0">
              <a:buSzTx/>
              <a:buFontTx/>
              <a:buNone/>
              <a:defRPr sz="2400"/>
            </a:pPr>
            <a:r>
              <a:rPr u="sng"/>
              <a:t>Current Life</a:t>
            </a:r>
            <a:r>
              <a:t>: </a:t>
            </a:r>
          </a:p>
          <a:p>
            <a:pPr marL="240631" indent="-240631">
              <a:buFontTx/>
              <a:defRPr sz="2400"/>
            </a:pPr>
            <a:r>
              <a:t>Executive Medical Director</a:t>
            </a:r>
          </a:p>
          <a:p>
            <a:pPr marL="240631" indent="-240631">
              <a:buFontTx/>
              <a:defRPr sz="2400"/>
            </a:pPr>
            <a:r>
              <a:t>VIHA Executive Lead on MAiD</a:t>
            </a:r>
          </a:p>
          <a:p>
            <a:pPr marL="0" indent="0">
              <a:buSzTx/>
              <a:buFontTx/>
              <a:buNone/>
              <a:defRPr sz="2400"/>
            </a:pPr>
          </a:p>
          <a:p>
            <a:pPr marL="0" indent="0">
              <a:buSzTx/>
              <a:buFontTx/>
              <a:buNone/>
              <a:defRPr sz="2400"/>
            </a:pPr>
            <a:r>
              <a:rPr u="sng"/>
              <a:t>Relevant associations</a:t>
            </a:r>
            <a:r>
              <a:t>:</a:t>
            </a:r>
          </a:p>
          <a:p>
            <a:pPr marL="320842" indent="-320842">
              <a:buFontTx/>
              <a:defRPr sz="2400"/>
            </a:pPr>
            <a:r>
              <a:t>University of British Columbia/University of Victoria (clinical faculty)</a:t>
            </a:r>
          </a:p>
        </p:txBody>
      </p:sp>
      <p:sp>
        <p:nvSpPr>
          <p:cNvPr id="159" name="Text Placeholder 3"/>
          <p:cNvSpPr/>
          <p:nvPr>
            <p:ph type="body" idx="13"/>
          </p:nvPr>
        </p:nvSpPr>
        <p:spPr>
          <a:prstGeom prst="rect">
            <a:avLst/>
          </a:prstGeom>
        </p:spPr>
        <p:txBody>
          <a:bodyPr/>
          <a:lstStyle/>
          <a:p>
            <a:pPr marL="0" indent="0">
              <a:spcBef>
                <a:spcPts val="300"/>
              </a:spcBef>
              <a:buSzTx/>
              <a:buFontTx/>
              <a:buNone/>
              <a:defRPr sz="1400"/>
            </a:pP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1" name="Sources of Data"/>
          <p:cNvSpPr txBox="1"/>
          <p:nvPr>
            <p:ph type="title"/>
          </p:nvPr>
        </p:nvSpPr>
        <p:spPr>
          <a:prstGeom prst="rect">
            <a:avLst/>
          </a:prstGeom>
        </p:spPr>
        <p:txBody>
          <a:bodyPr/>
          <a:lstStyle/>
          <a:p>
            <a:pPr/>
            <a:r>
              <a:t>Sources of Data</a:t>
            </a:r>
          </a:p>
        </p:txBody>
      </p:sp>
      <p:sp>
        <p:nvSpPr>
          <p:cNvPr id="162" name="Case Review- All records from each MAiD death on Vancouver Island have been submitted to the Vancouver Island Health Authority (VIHA) working group on MAiD for review. All information is entered into the Island Health RedCap database. We analyzed the data for demographics, trends, and also for signs of gaps in data collection and service availability.…"/>
          <p:cNvSpPr txBox="1"/>
          <p:nvPr>
            <p:ph type="body" idx="1"/>
          </p:nvPr>
        </p:nvSpPr>
        <p:spPr>
          <a:prstGeom prst="rect">
            <a:avLst/>
          </a:prstGeom>
        </p:spPr>
        <p:txBody>
          <a:bodyPr anchor="ctr"/>
          <a:lstStyle/>
          <a:p>
            <a:pPr marL="332509" indent="-332509" defTabSz="457200">
              <a:lnSpc>
                <a:spcPts val="3800"/>
              </a:lnSpc>
              <a:spcBef>
                <a:spcPts val="1200"/>
              </a:spcBef>
              <a:buFontTx/>
              <a:buAutoNum type="arabicPeriod" startAt="1"/>
              <a:defRPr sz="1600">
                <a:latin typeface="Trebuchet MS"/>
                <a:ea typeface="Trebuchet MS"/>
                <a:cs typeface="Trebuchet MS"/>
                <a:sym typeface="Trebuchet MS"/>
              </a:defRPr>
            </a:pPr>
            <a:r>
              <a:rPr u="sng"/>
              <a:t>Case Review</a:t>
            </a:r>
            <a:r>
              <a:t>- All records from each MAiD death on Vancouver Island have been submitted to the Vancouver Island Health Authority (VIHA) working group on MAiD for review. All information is entered into the Island Health RedCap database. We analyzed the data for demographics, trends, and also for signs of gaps in data collection and service availability. </a:t>
            </a:r>
          </a:p>
          <a:p>
            <a:pPr marL="332509" indent="-332509" defTabSz="457200">
              <a:spcBef>
                <a:spcPts val="1200"/>
              </a:spcBef>
              <a:buFontTx/>
              <a:buAutoNum type="arabicPeriod" startAt="1"/>
              <a:defRPr sz="1600">
                <a:latin typeface="Trebuchet MS"/>
                <a:ea typeface="Trebuchet MS"/>
                <a:cs typeface="Trebuchet MS"/>
                <a:sym typeface="Trebuchet MS"/>
              </a:defRPr>
            </a:pPr>
            <a:r>
              <a:rPr u="sng"/>
              <a:t>Interim update on Medical Assistance in Dying in Canada</a:t>
            </a:r>
            <a:r>
              <a:t>, June 17-December 21, 2016 </a:t>
            </a:r>
            <a:r>
              <a:rPr u="sng">
                <a:solidFill>
                  <a:srgbClr val="0000FF"/>
                </a:solidFill>
                <a:uFill>
                  <a:solidFill>
                    <a:srgbClr val="0000FF"/>
                  </a:solidFill>
                </a:uFill>
                <a:hlinkClick r:id="rId2" invalidUrl="" action="" tgtFrame="" tooltip="" history="1" highlightClick="0" endSnd="0"/>
              </a:rPr>
              <a:t>https://www.canada.ca/en/health-canada/services/publications/health-system-services/medical-assistance-dying-interim-report-dec-2016.html</a:t>
            </a:r>
            <a:endParaRPr i="1" sz="1200">
              <a:solidFill>
                <a:schemeClr val="accent1">
                  <a:lumOff val="11862"/>
                </a:schemeClr>
              </a:solidFill>
              <a:latin typeface="Times"/>
              <a:ea typeface="Times"/>
              <a:cs typeface="Times"/>
              <a:sym typeface="Times"/>
            </a:endParaRPr>
          </a:p>
          <a:p>
            <a:pPr marL="332509" indent="-332509">
              <a:lnSpc>
                <a:spcPct val="90000"/>
              </a:lnSpc>
              <a:spcBef>
                <a:spcPts val="1200"/>
              </a:spcBef>
              <a:buFontTx/>
              <a:buAutoNum type="arabicPeriod" startAt="1"/>
              <a:defRPr sz="1600" u="sng">
                <a:solidFill>
                  <a:srgbClr val="404040"/>
                </a:solidFill>
                <a:latin typeface="Trebuchet MS"/>
                <a:ea typeface="Trebuchet MS"/>
                <a:cs typeface="Trebuchet MS"/>
                <a:sym typeface="Trebuchet MS"/>
              </a:defRPr>
            </a:pPr>
            <a:r>
              <a:t>BC Coroner’s Report</a:t>
            </a:r>
            <a:endParaRPr sz="1200">
              <a:latin typeface="Times"/>
              <a:ea typeface="Times"/>
              <a:cs typeface="Times"/>
              <a:sym typeface="Times"/>
            </a:endParaRPr>
          </a:p>
          <a:p>
            <a:pPr marL="332509" indent="-332509">
              <a:lnSpc>
                <a:spcPct val="90000"/>
              </a:lnSpc>
              <a:spcBef>
                <a:spcPts val="1200"/>
              </a:spcBef>
              <a:buFontTx/>
              <a:buAutoNum type="arabicPeriod" startAt="1"/>
              <a:defRPr sz="1600">
                <a:solidFill>
                  <a:srgbClr val="404040"/>
                </a:solidFill>
                <a:latin typeface="Trebuchet MS"/>
                <a:ea typeface="Trebuchet MS"/>
                <a:cs typeface="Trebuchet MS"/>
                <a:sym typeface="Trebuchet MS"/>
              </a:defRPr>
            </a:pPr>
            <a:r>
              <a:t>Calculations by Dr. J. Reggler/Dr S. Green based on provincial populations and annual death rates (Statistics Canada)</a:t>
            </a:r>
          </a:p>
          <a:p>
            <a:pPr marL="332509" indent="-332509">
              <a:lnSpc>
                <a:spcPct val="90000"/>
              </a:lnSpc>
              <a:spcBef>
                <a:spcPts val="1200"/>
              </a:spcBef>
              <a:buFontTx/>
              <a:buAutoNum type="arabicPeriod" startAt="1"/>
              <a:defRPr sz="1600">
                <a:solidFill>
                  <a:srgbClr val="404040"/>
                </a:solidFill>
                <a:latin typeface="Trebuchet MS"/>
                <a:ea typeface="Trebuchet MS"/>
                <a:cs typeface="Trebuchet MS"/>
                <a:sym typeface="Trebuchet MS"/>
              </a:defRPr>
            </a:pPr>
            <a:r>
              <a:t>CAMAP members across the country</a:t>
            </a:r>
            <a:endParaRPr sz="1200">
              <a:latin typeface="Times"/>
              <a:ea typeface="Times"/>
              <a:cs typeface="Times"/>
              <a:sym typeface="Times"/>
            </a:endParaRPr>
          </a:p>
          <a:p>
            <a:pPr marL="0" indent="0" defTabSz="457200">
              <a:lnSpc>
                <a:spcPts val="3800"/>
              </a:lnSpc>
              <a:spcBef>
                <a:spcPts val="1200"/>
              </a:spcBef>
              <a:buSzTx/>
              <a:buFontTx/>
              <a:buNone/>
              <a:defRPr sz="1600">
                <a:latin typeface="Trebuchet MS"/>
                <a:ea typeface="Trebuchet MS"/>
                <a:cs typeface="Trebuchet MS"/>
                <a:sym typeface="Trebuchet MS"/>
              </a:defRPr>
            </a:pPr>
            <a:endParaRPr sz="1200">
              <a:latin typeface="Times"/>
              <a:ea typeface="Times"/>
              <a:cs typeface="Times"/>
              <a:sym typeface="Times"/>
            </a:endParaRP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64" name="map of canada.png" descr="map of canada.png"/>
          <p:cNvPicPr>
            <a:picLocks noChangeAspect="1"/>
          </p:cNvPicPr>
          <p:nvPr/>
        </p:nvPicPr>
        <p:blipFill>
          <a:blip r:embed="rId2">
            <a:extLst/>
          </a:blip>
          <a:stretch>
            <a:fillRect/>
          </a:stretch>
        </p:blipFill>
        <p:spPr>
          <a:xfrm>
            <a:off x="629402" y="130206"/>
            <a:ext cx="8420101" cy="6654801"/>
          </a:xfrm>
          <a:prstGeom prst="rect">
            <a:avLst/>
          </a:prstGeom>
          <a:ln w="12700">
            <a:miter lim="400000"/>
          </a:ln>
        </p:spPr>
      </p:pic>
      <p:pic>
        <p:nvPicPr>
          <p:cNvPr id="165" name="Screen Shot 2017-09-03 at 2.39.12 PM.png" descr="Screen Shot 2017-09-03 at 2.39.12 PM.png"/>
          <p:cNvPicPr>
            <a:picLocks noChangeAspect="1"/>
          </p:cNvPicPr>
          <p:nvPr/>
        </p:nvPicPr>
        <p:blipFill>
          <a:blip r:embed="rId3">
            <a:extLst/>
          </a:blip>
          <a:stretch>
            <a:fillRect/>
          </a:stretch>
        </p:blipFill>
        <p:spPr>
          <a:xfrm>
            <a:off x="1458253" y="5663234"/>
            <a:ext cx="1905001" cy="1092201"/>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67" name="Total numbers 1st year.png" descr="Total numbers 1st year.png"/>
          <p:cNvPicPr>
            <a:picLocks noChangeAspect="1"/>
          </p:cNvPicPr>
          <p:nvPr/>
        </p:nvPicPr>
        <p:blipFill>
          <a:blip r:embed="rId2">
            <a:extLst/>
          </a:blip>
          <a:stretch>
            <a:fillRect/>
          </a:stretch>
        </p:blipFill>
        <p:spPr>
          <a:xfrm>
            <a:off x="676963" y="767687"/>
            <a:ext cx="7790074" cy="5648860"/>
          </a:xfrm>
          <a:prstGeom prst="rect">
            <a:avLst/>
          </a:prstGeom>
          <a:ln w="12700">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69" name="comparison to %AD 1st year.png" descr="comparison to %AD 1st year.png"/>
          <p:cNvPicPr>
            <a:picLocks noChangeAspect="1"/>
          </p:cNvPicPr>
          <p:nvPr/>
        </p:nvPicPr>
        <p:blipFill>
          <a:blip r:embed="rId2">
            <a:extLst/>
          </a:blip>
          <a:stretch>
            <a:fillRect/>
          </a:stretch>
        </p:blipFill>
        <p:spPr>
          <a:xfrm>
            <a:off x="657762" y="809193"/>
            <a:ext cx="7828476" cy="5680592"/>
          </a:xfrm>
          <a:prstGeom prst="rect">
            <a:avLst/>
          </a:prstGeom>
          <a:ln w="12700">
            <a:miter lim="400000"/>
          </a:ln>
        </p:spPr>
      </p:pic>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71" name="AD as % of total deaths by province.png" descr="AD as % of total deaths by province.png"/>
          <p:cNvPicPr>
            <a:picLocks noChangeAspect="1"/>
          </p:cNvPicPr>
          <p:nvPr/>
        </p:nvPicPr>
        <p:blipFill>
          <a:blip r:embed="rId2">
            <a:extLst/>
          </a:blip>
          <a:stretch>
            <a:fillRect/>
          </a:stretch>
        </p:blipFill>
        <p:spPr>
          <a:xfrm>
            <a:off x="692404" y="1211640"/>
            <a:ext cx="7759192" cy="4613257"/>
          </a:xfrm>
          <a:prstGeom prst="rect">
            <a:avLst/>
          </a:prstGeom>
          <a:ln w="12700">
            <a:miter lim="400000"/>
          </a:ln>
        </p:spPr>
      </p:pic>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73" name="health regions.png" descr="health regions.png"/>
          <p:cNvPicPr>
            <a:picLocks noChangeAspect="1"/>
          </p:cNvPicPr>
          <p:nvPr/>
        </p:nvPicPr>
        <p:blipFill>
          <a:blip r:embed="rId2">
            <a:extLst/>
          </a:blip>
          <a:stretch>
            <a:fillRect/>
          </a:stretch>
        </p:blipFill>
        <p:spPr>
          <a:xfrm>
            <a:off x="1698754" y="666857"/>
            <a:ext cx="6968020" cy="5524286"/>
          </a:xfrm>
          <a:prstGeom prst="rect">
            <a:avLst/>
          </a:prstGeom>
          <a:ln w="12700">
            <a:miter lim="400000"/>
          </a:ln>
        </p:spPr>
      </p:pic>
      <p:pic>
        <p:nvPicPr>
          <p:cNvPr id="174" name="white square.png" descr="white square.png"/>
          <p:cNvPicPr>
            <a:picLocks noChangeAspect="1"/>
          </p:cNvPicPr>
          <p:nvPr/>
        </p:nvPicPr>
        <p:blipFill>
          <a:blip r:embed="rId3">
            <a:extLst/>
          </a:blip>
          <a:stretch>
            <a:fillRect/>
          </a:stretch>
        </p:blipFill>
        <p:spPr>
          <a:xfrm>
            <a:off x="1006752" y="4250109"/>
            <a:ext cx="2209801" cy="2171701"/>
          </a:xfrm>
          <a:prstGeom prst="rect">
            <a:avLst/>
          </a:prstGeom>
          <a:ln w="12700">
            <a:miter lim="400000"/>
          </a:ln>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